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444" r:id="rId3"/>
    <p:sldId id="450" r:id="rId4"/>
    <p:sldId id="441" r:id="rId5"/>
    <p:sldId id="477" r:id="rId6"/>
    <p:sldId id="479" r:id="rId7"/>
    <p:sldId id="478" r:id="rId8"/>
    <p:sldId id="480" r:id="rId9"/>
    <p:sldId id="481" r:id="rId10"/>
    <p:sldId id="482" r:id="rId11"/>
    <p:sldId id="483" r:id="rId12"/>
    <p:sldId id="484" r:id="rId13"/>
    <p:sldId id="485" r:id="rId14"/>
    <p:sldId id="486" r:id="rId15"/>
    <p:sldId id="487" r:id="rId16"/>
    <p:sldId id="488" r:id="rId17"/>
    <p:sldId id="489" r:id="rId18"/>
    <p:sldId id="490" r:id="rId19"/>
    <p:sldId id="491" r:id="rId20"/>
    <p:sldId id="492" r:id="rId21"/>
    <p:sldId id="493" r:id="rId22"/>
    <p:sldId id="494" r:id="rId23"/>
    <p:sldId id="495" r:id="rId24"/>
    <p:sldId id="496" r:id="rId25"/>
    <p:sldId id="497" r:id="rId26"/>
    <p:sldId id="498" r:id="rId27"/>
    <p:sldId id="499" r:id="rId28"/>
    <p:sldId id="500" r:id="rId29"/>
    <p:sldId id="501" r:id="rId30"/>
    <p:sldId id="503" r:id="rId31"/>
    <p:sldId id="502" r:id="rId32"/>
    <p:sldId id="476" r:id="rId33"/>
    <p:sldId id="402" r:id="rId34"/>
    <p:sldId id="268"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76B900"/>
    <a:srgbClr val="4472C4"/>
    <a:srgbClr val="D9D9D9"/>
    <a:srgbClr val="144BBC"/>
    <a:srgbClr val="70C633"/>
    <a:srgbClr val="A3D8FF"/>
    <a:srgbClr val="F8CEB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9069" autoAdjust="0"/>
  </p:normalViewPr>
  <p:slideViewPr>
    <p:cSldViewPr snapToGrid="0" snapToObjects="1">
      <p:cViewPr varScale="1">
        <p:scale>
          <a:sx n="56" d="100"/>
          <a:sy n="56" d="100"/>
        </p:scale>
        <p:origin x="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ECF19-DA68-43BB-B793-0C306BC43E12}" type="datetimeFigureOut">
              <a:rPr lang="it-IT" smtClean="0"/>
              <a:t>02/07/2022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51CD0-5A07-44A5-8754-707545A2DCF9}" type="slidenum">
              <a:rPr lang="it-IT" smtClean="0"/>
              <a:t>‹N›</a:t>
            </a:fld>
            <a:endParaRPr lang="it-IT"/>
          </a:p>
        </p:txBody>
      </p:sp>
    </p:spTree>
    <p:extLst>
      <p:ext uri="{BB962C8B-B14F-4D97-AF65-F5344CB8AC3E}">
        <p14:creationId xmlns:p14="http://schemas.microsoft.com/office/powerpoint/2010/main" val="984332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4</a:t>
            </a:fld>
            <a:endParaRPr lang="it-IT"/>
          </a:p>
        </p:txBody>
      </p:sp>
    </p:spTree>
    <p:extLst>
      <p:ext uri="{BB962C8B-B14F-4D97-AF65-F5344CB8AC3E}">
        <p14:creationId xmlns:p14="http://schemas.microsoft.com/office/powerpoint/2010/main" val="255024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14</a:t>
            </a:fld>
            <a:endParaRPr lang="it-IT"/>
          </a:p>
        </p:txBody>
      </p:sp>
    </p:spTree>
    <p:extLst>
      <p:ext uri="{BB962C8B-B14F-4D97-AF65-F5344CB8AC3E}">
        <p14:creationId xmlns:p14="http://schemas.microsoft.com/office/powerpoint/2010/main" val="629617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15</a:t>
            </a:fld>
            <a:endParaRPr lang="it-IT"/>
          </a:p>
        </p:txBody>
      </p:sp>
    </p:spTree>
    <p:extLst>
      <p:ext uri="{BB962C8B-B14F-4D97-AF65-F5344CB8AC3E}">
        <p14:creationId xmlns:p14="http://schemas.microsoft.com/office/powerpoint/2010/main" val="3017678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16</a:t>
            </a:fld>
            <a:endParaRPr lang="it-IT"/>
          </a:p>
        </p:txBody>
      </p:sp>
    </p:spTree>
    <p:extLst>
      <p:ext uri="{BB962C8B-B14F-4D97-AF65-F5344CB8AC3E}">
        <p14:creationId xmlns:p14="http://schemas.microsoft.com/office/powerpoint/2010/main" val="26988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17</a:t>
            </a:fld>
            <a:endParaRPr lang="it-IT"/>
          </a:p>
        </p:txBody>
      </p:sp>
    </p:spTree>
    <p:extLst>
      <p:ext uri="{BB962C8B-B14F-4D97-AF65-F5344CB8AC3E}">
        <p14:creationId xmlns:p14="http://schemas.microsoft.com/office/powerpoint/2010/main" val="1029000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18</a:t>
            </a:fld>
            <a:endParaRPr lang="it-IT"/>
          </a:p>
        </p:txBody>
      </p:sp>
    </p:spTree>
    <p:extLst>
      <p:ext uri="{BB962C8B-B14F-4D97-AF65-F5344CB8AC3E}">
        <p14:creationId xmlns:p14="http://schemas.microsoft.com/office/powerpoint/2010/main" val="1975004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19</a:t>
            </a:fld>
            <a:endParaRPr lang="it-IT"/>
          </a:p>
        </p:txBody>
      </p:sp>
    </p:spTree>
    <p:extLst>
      <p:ext uri="{BB962C8B-B14F-4D97-AF65-F5344CB8AC3E}">
        <p14:creationId xmlns:p14="http://schemas.microsoft.com/office/powerpoint/2010/main" val="99222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20</a:t>
            </a:fld>
            <a:endParaRPr lang="it-IT"/>
          </a:p>
        </p:txBody>
      </p:sp>
    </p:spTree>
    <p:extLst>
      <p:ext uri="{BB962C8B-B14F-4D97-AF65-F5344CB8AC3E}">
        <p14:creationId xmlns:p14="http://schemas.microsoft.com/office/powerpoint/2010/main" val="65423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21</a:t>
            </a:fld>
            <a:endParaRPr lang="it-IT"/>
          </a:p>
        </p:txBody>
      </p:sp>
    </p:spTree>
    <p:extLst>
      <p:ext uri="{BB962C8B-B14F-4D97-AF65-F5344CB8AC3E}">
        <p14:creationId xmlns:p14="http://schemas.microsoft.com/office/powerpoint/2010/main" val="1394913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22</a:t>
            </a:fld>
            <a:endParaRPr lang="it-IT"/>
          </a:p>
        </p:txBody>
      </p:sp>
    </p:spTree>
    <p:extLst>
      <p:ext uri="{BB962C8B-B14F-4D97-AF65-F5344CB8AC3E}">
        <p14:creationId xmlns:p14="http://schemas.microsoft.com/office/powerpoint/2010/main" val="384964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23</a:t>
            </a:fld>
            <a:endParaRPr lang="it-IT"/>
          </a:p>
        </p:txBody>
      </p:sp>
    </p:spTree>
    <p:extLst>
      <p:ext uri="{BB962C8B-B14F-4D97-AF65-F5344CB8AC3E}">
        <p14:creationId xmlns:p14="http://schemas.microsoft.com/office/powerpoint/2010/main" val="361372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5</a:t>
            </a:fld>
            <a:endParaRPr lang="it-IT"/>
          </a:p>
        </p:txBody>
      </p:sp>
    </p:spTree>
    <p:extLst>
      <p:ext uri="{BB962C8B-B14F-4D97-AF65-F5344CB8AC3E}">
        <p14:creationId xmlns:p14="http://schemas.microsoft.com/office/powerpoint/2010/main" val="195092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24</a:t>
            </a:fld>
            <a:endParaRPr lang="it-IT"/>
          </a:p>
        </p:txBody>
      </p:sp>
    </p:spTree>
    <p:extLst>
      <p:ext uri="{BB962C8B-B14F-4D97-AF65-F5344CB8AC3E}">
        <p14:creationId xmlns:p14="http://schemas.microsoft.com/office/powerpoint/2010/main" val="747350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CA51CD0-5A07-44A5-8754-707545A2DCF9}" type="slidenum">
              <a:rPr lang="it-IT" smtClean="0"/>
              <a:t>25</a:t>
            </a:fld>
            <a:endParaRPr lang="it-IT"/>
          </a:p>
        </p:txBody>
      </p:sp>
    </p:spTree>
    <p:extLst>
      <p:ext uri="{BB962C8B-B14F-4D97-AF65-F5344CB8AC3E}">
        <p14:creationId xmlns:p14="http://schemas.microsoft.com/office/powerpoint/2010/main" val="3663731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27</a:t>
            </a:fld>
            <a:endParaRPr lang="it-IT"/>
          </a:p>
        </p:txBody>
      </p:sp>
    </p:spTree>
    <p:extLst>
      <p:ext uri="{BB962C8B-B14F-4D97-AF65-F5344CB8AC3E}">
        <p14:creationId xmlns:p14="http://schemas.microsoft.com/office/powerpoint/2010/main" val="207151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28</a:t>
            </a:fld>
            <a:endParaRPr lang="it-IT"/>
          </a:p>
        </p:txBody>
      </p:sp>
    </p:spTree>
    <p:extLst>
      <p:ext uri="{BB962C8B-B14F-4D97-AF65-F5344CB8AC3E}">
        <p14:creationId xmlns:p14="http://schemas.microsoft.com/office/powerpoint/2010/main" val="489363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29</a:t>
            </a:fld>
            <a:endParaRPr lang="it-IT"/>
          </a:p>
        </p:txBody>
      </p:sp>
    </p:spTree>
    <p:extLst>
      <p:ext uri="{BB962C8B-B14F-4D97-AF65-F5344CB8AC3E}">
        <p14:creationId xmlns:p14="http://schemas.microsoft.com/office/powerpoint/2010/main" val="63059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30</a:t>
            </a:fld>
            <a:endParaRPr lang="it-IT"/>
          </a:p>
        </p:txBody>
      </p:sp>
    </p:spTree>
    <p:extLst>
      <p:ext uri="{BB962C8B-B14F-4D97-AF65-F5344CB8AC3E}">
        <p14:creationId xmlns:p14="http://schemas.microsoft.com/office/powerpoint/2010/main" val="744441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CA51CD0-5A07-44A5-8754-707545A2DCF9}" type="slidenum">
              <a:rPr lang="it-IT" smtClean="0"/>
              <a:t>31</a:t>
            </a:fld>
            <a:endParaRPr lang="it-IT"/>
          </a:p>
        </p:txBody>
      </p:sp>
    </p:spTree>
    <p:extLst>
      <p:ext uri="{BB962C8B-B14F-4D97-AF65-F5344CB8AC3E}">
        <p14:creationId xmlns:p14="http://schemas.microsoft.com/office/powerpoint/2010/main" val="780423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CA51CD0-5A07-44A5-8754-707545A2DCF9}" type="slidenum">
              <a:rPr lang="it-IT" smtClean="0"/>
              <a:t>33</a:t>
            </a:fld>
            <a:endParaRPr lang="it-IT"/>
          </a:p>
        </p:txBody>
      </p:sp>
    </p:spTree>
    <p:extLst>
      <p:ext uri="{BB962C8B-B14F-4D97-AF65-F5344CB8AC3E}">
        <p14:creationId xmlns:p14="http://schemas.microsoft.com/office/powerpoint/2010/main" val="40604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6</a:t>
            </a:fld>
            <a:endParaRPr lang="it-IT"/>
          </a:p>
        </p:txBody>
      </p:sp>
    </p:spTree>
    <p:extLst>
      <p:ext uri="{BB962C8B-B14F-4D97-AF65-F5344CB8AC3E}">
        <p14:creationId xmlns:p14="http://schemas.microsoft.com/office/powerpoint/2010/main" val="12400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7</a:t>
            </a:fld>
            <a:endParaRPr lang="it-IT"/>
          </a:p>
        </p:txBody>
      </p:sp>
    </p:spTree>
    <p:extLst>
      <p:ext uri="{BB962C8B-B14F-4D97-AF65-F5344CB8AC3E}">
        <p14:creationId xmlns:p14="http://schemas.microsoft.com/office/powerpoint/2010/main" val="310416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8</a:t>
            </a:fld>
            <a:endParaRPr lang="it-IT"/>
          </a:p>
        </p:txBody>
      </p:sp>
    </p:spTree>
    <p:extLst>
      <p:ext uri="{BB962C8B-B14F-4D97-AF65-F5344CB8AC3E}">
        <p14:creationId xmlns:p14="http://schemas.microsoft.com/office/powerpoint/2010/main" val="355908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9</a:t>
            </a:fld>
            <a:endParaRPr lang="it-IT"/>
          </a:p>
        </p:txBody>
      </p:sp>
    </p:spTree>
    <p:extLst>
      <p:ext uri="{BB962C8B-B14F-4D97-AF65-F5344CB8AC3E}">
        <p14:creationId xmlns:p14="http://schemas.microsoft.com/office/powerpoint/2010/main" val="2938036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11</a:t>
            </a:fld>
            <a:endParaRPr lang="it-IT"/>
          </a:p>
        </p:txBody>
      </p:sp>
    </p:spTree>
    <p:extLst>
      <p:ext uri="{BB962C8B-B14F-4D97-AF65-F5344CB8AC3E}">
        <p14:creationId xmlns:p14="http://schemas.microsoft.com/office/powerpoint/2010/main" val="349346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12</a:t>
            </a:fld>
            <a:endParaRPr lang="it-IT"/>
          </a:p>
        </p:txBody>
      </p:sp>
    </p:spTree>
    <p:extLst>
      <p:ext uri="{BB962C8B-B14F-4D97-AF65-F5344CB8AC3E}">
        <p14:creationId xmlns:p14="http://schemas.microsoft.com/office/powerpoint/2010/main" val="1018740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Register</a:t>
            </a:r>
            <a:r>
              <a:rPr lang="it-IT" dirty="0"/>
              <a:t> = small </a:t>
            </a:r>
            <a:r>
              <a:rPr lang="it-IT" dirty="0" err="1"/>
              <a:t>amount</a:t>
            </a:r>
            <a:r>
              <a:rPr lang="it-IT" dirty="0"/>
              <a:t> of fast storage</a:t>
            </a:r>
          </a:p>
        </p:txBody>
      </p:sp>
      <p:sp>
        <p:nvSpPr>
          <p:cNvPr id="4" name="Segnaposto numero diapositiva 3"/>
          <p:cNvSpPr>
            <a:spLocks noGrp="1"/>
          </p:cNvSpPr>
          <p:nvPr>
            <p:ph type="sldNum" sz="quarter" idx="5"/>
          </p:nvPr>
        </p:nvSpPr>
        <p:spPr/>
        <p:txBody>
          <a:bodyPr/>
          <a:lstStyle/>
          <a:p>
            <a:fld id="{ECA51CD0-5A07-44A5-8754-707545A2DCF9}" type="slidenum">
              <a:rPr lang="it-IT" smtClean="0"/>
              <a:t>13</a:t>
            </a:fld>
            <a:endParaRPr lang="it-IT"/>
          </a:p>
        </p:txBody>
      </p:sp>
    </p:spTree>
    <p:extLst>
      <p:ext uri="{BB962C8B-B14F-4D97-AF65-F5344CB8AC3E}">
        <p14:creationId xmlns:p14="http://schemas.microsoft.com/office/powerpoint/2010/main" val="512945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7ADFA2-1F84-B448-AFDD-7D6E8B10D12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1793196-1789-AC44-93B9-EF4509E4A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6A004B3-A68B-494C-B59D-E0D585CAFE8F}"/>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5" name="Segnaposto piè di pagina 4">
            <a:extLst>
              <a:ext uri="{FF2B5EF4-FFF2-40B4-BE49-F238E27FC236}">
                <a16:creationId xmlns:a16="http://schemas.microsoft.com/office/drawing/2014/main" id="{6271521D-E7C2-EC44-B3AC-E8D0088EF0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AEEC342-1420-E04A-A167-82CB4F2E5CB8}"/>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135746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2969E8-609F-914E-AE53-841F44FDE4C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450544C-11BC-7346-98B1-C9930A1B31DC}"/>
              </a:ext>
            </a:extLst>
          </p:cNvPr>
          <p:cNvSpPr>
            <a:spLocks noGrp="1"/>
          </p:cNvSpPr>
          <p:nvPr>
            <p:ph type="body" orient="vert" idx="1"/>
          </p:nvPr>
        </p:nvSpPr>
        <p:spPr/>
        <p:txBody>
          <a:bodyPr vert="eaVert"/>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472D3F9D-831D-AC46-A17F-DDE1341745F2}"/>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5" name="Segnaposto piè di pagina 4">
            <a:extLst>
              <a:ext uri="{FF2B5EF4-FFF2-40B4-BE49-F238E27FC236}">
                <a16:creationId xmlns:a16="http://schemas.microsoft.com/office/drawing/2014/main" id="{4EF1DBF1-A531-F64D-88DA-FF71C62E703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919450B-3C53-504D-87FC-2A1F1E522F53}"/>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3522594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7890C12-0195-3D44-881E-7CD6472AF91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E98A5DD-2911-B44D-BD57-F1D546B5FE87}"/>
              </a:ext>
            </a:extLst>
          </p:cNvPr>
          <p:cNvSpPr>
            <a:spLocks noGrp="1"/>
          </p:cNvSpPr>
          <p:nvPr>
            <p:ph type="body" orient="vert" idx="1"/>
          </p:nvPr>
        </p:nvSpPr>
        <p:spPr>
          <a:xfrm>
            <a:off x="838200" y="365125"/>
            <a:ext cx="7734300" cy="5811838"/>
          </a:xfrm>
        </p:spPr>
        <p:txBody>
          <a:bodyPr vert="eaVert"/>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57621813-BBDA-D943-9926-CC5603B2B7A9}"/>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5" name="Segnaposto piè di pagina 4">
            <a:extLst>
              <a:ext uri="{FF2B5EF4-FFF2-40B4-BE49-F238E27FC236}">
                <a16:creationId xmlns:a16="http://schemas.microsoft.com/office/drawing/2014/main" id="{0FA35E1C-57E3-5741-9060-779073E27D3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D9EDFAD-0C9A-C14F-A15E-D8508912688E}"/>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738286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C0718E-0FA3-9E4D-AECF-A7AB393370A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ADEB7E7-D80C-8542-B4D3-D2D5BDC2673D}"/>
              </a:ext>
            </a:extLst>
          </p:cNvPr>
          <p:cNvSpPr>
            <a:spLocks noGrp="1"/>
          </p:cNvSpPr>
          <p:nvPr>
            <p:ph idx="1"/>
          </p:nvPr>
        </p:nvSpPr>
        <p:spPr/>
        <p:txBody>
          <a:body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79A5D6B3-AD42-244F-8F70-467CAEB0F38E}"/>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5" name="Segnaposto piè di pagina 4">
            <a:extLst>
              <a:ext uri="{FF2B5EF4-FFF2-40B4-BE49-F238E27FC236}">
                <a16:creationId xmlns:a16="http://schemas.microsoft.com/office/drawing/2014/main" id="{597E5F6C-95C3-4246-BE28-0879ABFEC90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474F09-AB37-FD4A-AD0D-C99184213CC6}"/>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3815648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0639C-639A-F74F-858F-B541BBB8CFC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D9515C8-D05B-BA4D-816F-BAB70C02C9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680DD8EA-1760-8242-B56E-096DB3C980F5}"/>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5" name="Segnaposto piè di pagina 4">
            <a:extLst>
              <a:ext uri="{FF2B5EF4-FFF2-40B4-BE49-F238E27FC236}">
                <a16:creationId xmlns:a16="http://schemas.microsoft.com/office/drawing/2014/main" id="{62FB2BED-AEB7-A44B-A873-A1C1D48E552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1DE13AE-21F0-A14E-B2B4-B492B7162EDB}"/>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398172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4DAAF-B05E-AB4B-A035-A9359D18406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2EA9B7B-90C4-EC44-9388-B467242BAE96}"/>
              </a:ext>
            </a:extLst>
          </p:cNvPr>
          <p:cNvSpPr>
            <a:spLocks noGrp="1"/>
          </p:cNvSpPr>
          <p:nvPr>
            <p:ph sz="half" idx="1"/>
          </p:nvPr>
        </p:nvSpPr>
        <p:spPr>
          <a:xfrm>
            <a:off x="838200" y="1825625"/>
            <a:ext cx="5181600" cy="4351338"/>
          </a:xfrm>
        </p:spPr>
        <p:txBody>
          <a:bodyPr/>
          <a:lstStyle/>
          <a:p>
            <a:r>
              <a:rPr lang="it-IT"/>
              <a:t>Modifica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5A248A55-6461-7F4F-8CF1-DAAA97CF6262}"/>
              </a:ext>
            </a:extLst>
          </p:cNvPr>
          <p:cNvSpPr>
            <a:spLocks noGrp="1"/>
          </p:cNvSpPr>
          <p:nvPr>
            <p:ph sz="half" idx="2"/>
          </p:nvPr>
        </p:nvSpPr>
        <p:spPr>
          <a:xfrm>
            <a:off x="6172200" y="1825625"/>
            <a:ext cx="5181600" cy="4351338"/>
          </a:xfrm>
        </p:spPr>
        <p:txBody>
          <a:body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83317020-7D18-574F-9B4D-E4A0DB345C70}"/>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6" name="Segnaposto piè di pagina 5">
            <a:extLst>
              <a:ext uri="{FF2B5EF4-FFF2-40B4-BE49-F238E27FC236}">
                <a16:creationId xmlns:a16="http://schemas.microsoft.com/office/drawing/2014/main" id="{B291ADC6-3B34-EE4C-AC82-FAB42287259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6C0E432-F950-6B4B-91C2-0B7B6A6B722A}"/>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66937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E6535-3F9C-AE4F-A893-2EC1AFC0937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BC8381-9AF0-CC43-95D0-D591ED476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it-IT"/>
              <a:t>Modifica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867C1DC2-F8E9-B548-B16E-51710026CBE1}"/>
              </a:ext>
            </a:extLst>
          </p:cNvPr>
          <p:cNvSpPr>
            <a:spLocks noGrp="1"/>
          </p:cNvSpPr>
          <p:nvPr>
            <p:ph sz="half" idx="2"/>
          </p:nvPr>
        </p:nvSpPr>
        <p:spPr>
          <a:xfrm>
            <a:off x="839788" y="2505075"/>
            <a:ext cx="5157787" cy="3684588"/>
          </a:xfrm>
        </p:spPr>
        <p:txBody>
          <a:bodyPr/>
          <a:lstStyle/>
          <a:p>
            <a:r>
              <a:rPr lang="it-IT"/>
              <a:t>Modifica gli stili del testo dello schema
Secondo livello
Terzo livello
Quarto livello
Quinto livello</a:t>
            </a:r>
          </a:p>
        </p:txBody>
      </p:sp>
      <p:sp>
        <p:nvSpPr>
          <p:cNvPr id="5" name="Segnaposto testo 4">
            <a:extLst>
              <a:ext uri="{FF2B5EF4-FFF2-40B4-BE49-F238E27FC236}">
                <a16:creationId xmlns:a16="http://schemas.microsoft.com/office/drawing/2014/main" id="{83923ED9-B7DC-D447-9226-6831313537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it-IT"/>
              <a:t>Modifica gli stili del testo dello schema
Secondo livello
Terzo livello
Quarto livello
Quinto livello</a:t>
            </a:r>
          </a:p>
        </p:txBody>
      </p:sp>
      <p:sp>
        <p:nvSpPr>
          <p:cNvPr id="6" name="Segnaposto contenuto 5">
            <a:extLst>
              <a:ext uri="{FF2B5EF4-FFF2-40B4-BE49-F238E27FC236}">
                <a16:creationId xmlns:a16="http://schemas.microsoft.com/office/drawing/2014/main" id="{CD99329B-45DD-8E4D-B066-8C9D5E60378F}"/>
              </a:ext>
            </a:extLst>
          </p:cNvPr>
          <p:cNvSpPr>
            <a:spLocks noGrp="1"/>
          </p:cNvSpPr>
          <p:nvPr>
            <p:ph sz="quarter" idx="4"/>
          </p:nvPr>
        </p:nvSpPr>
        <p:spPr>
          <a:xfrm>
            <a:off x="6172200" y="2505075"/>
            <a:ext cx="5183188" cy="3684588"/>
          </a:xfrm>
        </p:spPr>
        <p:txBody>
          <a:bodyPr/>
          <a:lstStyle/>
          <a:p>
            <a:r>
              <a:rPr lang="it-IT"/>
              <a:t>Modifica gli stili del testo dello schema
Secondo livello
Terzo livello
Quarto livello
Quinto livello</a:t>
            </a:r>
          </a:p>
        </p:txBody>
      </p:sp>
      <p:sp>
        <p:nvSpPr>
          <p:cNvPr id="7" name="Segnaposto data 6">
            <a:extLst>
              <a:ext uri="{FF2B5EF4-FFF2-40B4-BE49-F238E27FC236}">
                <a16:creationId xmlns:a16="http://schemas.microsoft.com/office/drawing/2014/main" id="{D1E4F781-DBB7-4D4E-A387-E88C8E516CB0}"/>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8" name="Segnaposto piè di pagina 7">
            <a:extLst>
              <a:ext uri="{FF2B5EF4-FFF2-40B4-BE49-F238E27FC236}">
                <a16:creationId xmlns:a16="http://schemas.microsoft.com/office/drawing/2014/main" id="{F339BE6E-C2D4-6F41-86BE-F84079BD4C07}"/>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C6FB355-DD94-2341-A95E-3C06D1624E0D}"/>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189499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DE17FA-BF85-1C4B-9401-E77B06E0A50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2A75904-186F-314C-A93E-346A99DDABE7}"/>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4" name="Segnaposto piè di pagina 3">
            <a:extLst>
              <a:ext uri="{FF2B5EF4-FFF2-40B4-BE49-F238E27FC236}">
                <a16:creationId xmlns:a16="http://schemas.microsoft.com/office/drawing/2014/main" id="{0D715899-8C31-F54C-9591-8F612DFFB48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8B576F8C-0F14-6148-805E-ADF5F3E88268}"/>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3489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27EFAF1-380A-EF40-95A7-5D623FDB86B9}"/>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3" name="Segnaposto piè di pagina 2">
            <a:extLst>
              <a:ext uri="{FF2B5EF4-FFF2-40B4-BE49-F238E27FC236}">
                <a16:creationId xmlns:a16="http://schemas.microsoft.com/office/drawing/2014/main" id="{F51B4DB2-EBDF-5B4D-9B30-0132A0B7694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2E50AC3-3FF9-9842-8EFF-C2F496FC3D2E}"/>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54030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125051-3B7F-F14E-AE19-B584CAE21C2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FBF585A-E8AA-1C4B-AFA0-405FA4486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it-IT"/>
              <a:t>Modifica gli stili del testo dello schema
Secondo livello
Terzo livello
Quarto livello
Quinto livello</a:t>
            </a:r>
          </a:p>
        </p:txBody>
      </p:sp>
      <p:sp>
        <p:nvSpPr>
          <p:cNvPr id="4" name="Segnaposto testo 3">
            <a:extLst>
              <a:ext uri="{FF2B5EF4-FFF2-40B4-BE49-F238E27FC236}">
                <a16:creationId xmlns:a16="http://schemas.microsoft.com/office/drawing/2014/main" id="{4725F3B0-DF64-C846-9E4E-F8E877C23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6040737B-F73E-5844-B03F-84732BD3CD41}"/>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6" name="Segnaposto piè di pagina 5">
            <a:extLst>
              <a:ext uri="{FF2B5EF4-FFF2-40B4-BE49-F238E27FC236}">
                <a16:creationId xmlns:a16="http://schemas.microsoft.com/office/drawing/2014/main" id="{05FC385B-2E76-964E-B813-11C8152C4A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1450F81-84A9-6443-932F-2FC3D11A0DA1}"/>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186757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437F59-1D7F-0346-9BC9-FD3B490220B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FAC3403-1382-6C4F-9312-6AB28B4AB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CCF3155-6B22-8D46-86BF-617FE3B74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AA477109-2014-FD4A-AB19-855340EDD6C0}"/>
              </a:ext>
            </a:extLst>
          </p:cNvPr>
          <p:cNvSpPr>
            <a:spLocks noGrp="1"/>
          </p:cNvSpPr>
          <p:nvPr>
            <p:ph type="dt" sz="half" idx="10"/>
          </p:nvPr>
        </p:nvSpPr>
        <p:spPr/>
        <p:txBody>
          <a:bodyPr/>
          <a:lstStyle/>
          <a:p>
            <a:fld id="{91E78ECF-52B6-974C-890F-CF507B677172}" type="datetimeFigureOut">
              <a:rPr lang="it-IT" smtClean="0"/>
              <a:t>02/07/2022</a:t>
            </a:fld>
            <a:endParaRPr lang="it-IT"/>
          </a:p>
        </p:txBody>
      </p:sp>
      <p:sp>
        <p:nvSpPr>
          <p:cNvPr id="6" name="Segnaposto piè di pagina 5">
            <a:extLst>
              <a:ext uri="{FF2B5EF4-FFF2-40B4-BE49-F238E27FC236}">
                <a16:creationId xmlns:a16="http://schemas.microsoft.com/office/drawing/2014/main" id="{A15C27A3-10F6-9748-B94E-F792767A0D6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AC86508-7D68-AF43-A8A4-76EE57CDA563}"/>
              </a:ext>
            </a:extLst>
          </p:cNvPr>
          <p:cNvSpPr>
            <a:spLocks noGrp="1"/>
          </p:cNvSpPr>
          <p:nvPr>
            <p:ph type="sldNum" sz="quarter" idx="12"/>
          </p:nvPr>
        </p:nvSpPr>
        <p:spPr/>
        <p:txBody>
          <a:bodyPr/>
          <a:lstStyle/>
          <a:p>
            <a:fld id="{08CCE792-9F17-CD46-8AC1-9D70392CC889}" type="slidenum">
              <a:rPr lang="it-IT" smtClean="0"/>
              <a:t>‹N›</a:t>
            </a:fld>
            <a:endParaRPr lang="it-IT"/>
          </a:p>
        </p:txBody>
      </p:sp>
    </p:spTree>
    <p:extLst>
      <p:ext uri="{BB962C8B-B14F-4D97-AF65-F5344CB8AC3E}">
        <p14:creationId xmlns:p14="http://schemas.microsoft.com/office/powerpoint/2010/main" val="4059972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4F9E5BF-B000-B547-A1E4-FF5F518DA9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7012070-BFC2-954B-8055-7DFE560B1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DBF27CED-99F3-CE4E-A6E5-7999552F4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78ECF-52B6-974C-890F-CF507B677172}" type="datetimeFigureOut">
              <a:rPr lang="it-IT" smtClean="0"/>
              <a:t>02/07/2022</a:t>
            </a:fld>
            <a:endParaRPr lang="it-IT"/>
          </a:p>
        </p:txBody>
      </p:sp>
      <p:sp>
        <p:nvSpPr>
          <p:cNvPr id="5" name="Segnaposto piè di pagina 4">
            <a:extLst>
              <a:ext uri="{FF2B5EF4-FFF2-40B4-BE49-F238E27FC236}">
                <a16:creationId xmlns:a16="http://schemas.microsoft.com/office/drawing/2014/main" id="{2E74D7FE-F1A0-794D-8ABC-FAD3FF5F1C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72E852D-E63A-1E45-9C7D-4A02B0191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CE792-9F17-CD46-8AC1-9D70392CC889}" type="slidenum">
              <a:rPr lang="it-IT" smtClean="0"/>
              <a:t>‹N›</a:t>
            </a:fld>
            <a:endParaRPr lang="it-IT"/>
          </a:p>
        </p:txBody>
      </p:sp>
    </p:spTree>
    <p:extLst>
      <p:ext uri="{BB962C8B-B14F-4D97-AF65-F5344CB8AC3E}">
        <p14:creationId xmlns:p14="http://schemas.microsoft.com/office/powerpoint/2010/main" val="1095483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hyperlink" Target="https://www.olcf.ornl.gov/calendar/introduction-to-cuda-c/"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9894B00-DD52-774F-B65D-63AC37C889C6}"/>
              </a:ext>
            </a:extLst>
          </p:cNvPr>
          <p:cNvSpPr/>
          <p:nvPr/>
        </p:nvSpPr>
        <p:spPr>
          <a:xfrm>
            <a:off x="3" y="0"/>
            <a:ext cx="12191998" cy="6858000"/>
          </a:xfrm>
          <a:prstGeom prst="rect">
            <a:avLst/>
          </a:prstGeom>
          <a:solidFill>
            <a:srgbClr val="104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descr="body-blu.jpg">
            <a:extLst>
              <a:ext uri="{FF2B5EF4-FFF2-40B4-BE49-F238E27FC236}">
                <a16:creationId xmlns:a16="http://schemas.microsoft.com/office/drawing/2014/main" id="{7FB15366-3697-0A46-8865-499DD3580FD6}"/>
              </a:ext>
            </a:extLst>
          </p:cNvPr>
          <p:cNvPicPr>
            <a:picLocks noChangeAspect="1"/>
          </p:cNvPicPr>
          <p:nvPr/>
        </p:nvPicPr>
        <p:blipFill rotWithShape="1">
          <a:blip r:embed="rId2" cstate="screen">
            <a:duotone>
              <a:schemeClr val="accent1">
                <a:shade val="45000"/>
                <a:satMod val="135000"/>
              </a:schemeClr>
              <a:prstClr val="white"/>
            </a:duotone>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6" name="Google Shape;164;p25">
            <a:extLst>
              <a:ext uri="{FF2B5EF4-FFF2-40B4-BE49-F238E27FC236}">
                <a16:creationId xmlns:a16="http://schemas.microsoft.com/office/drawing/2014/main" id="{2854A611-26B0-4944-A998-FED6C800CEEF}"/>
              </a:ext>
            </a:extLst>
          </p:cNvPr>
          <p:cNvSpPr txBox="1"/>
          <p:nvPr/>
        </p:nvSpPr>
        <p:spPr>
          <a:xfrm>
            <a:off x="-1" y="1998920"/>
            <a:ext cx="12192000" cy="1945305"/>
          </a:xfrm>
          <a:prstGeom prst="rect">
            <a:avLst/>
          </a:prstGeom>
          <a:noFill/>
          <a:ln>
            <a:noFill/>
          </a:ln>
        </p:spPr>
        <p:txBody>
          <a:bodyPr spcFirstLastPara="1" wrap="square" lIns="91425" tIns="45700" rIns="91425" bIns="45700" anchor="t" anchorCtr="0">
            <a:noAutofit/>
          </a:bodyPr>
          <a:lstStyle/>
          <a:p>
            <a:pPr marL="0" marR="0" lvl="0" indent="0" algn="ctr" rtl="0">
              <a:lnSpc>
                <a:spcPts val="7000"/>
              </a:lnSpc>
              <a:spcBef>
                <a:spcPts val="0"/>
              </a:spcBef>
              <a:spcAft>
                <a:spcPts val="0"/>
              </a:spcAft>
              <a:buNone/>
            </a:pPr>
            <a:r>
              <a:rPr lang="it-IT" sz="5400" b="1" dirty="0">
                <a:solidFill>
                  <a:schemeClr val="lt1"/>
                </a:solidFill>
                <a:latin typeface="Century Gothic"/>
                <a:sym typeface="Century Gothic"/>
              </a:rPr>
              <a:t>Programming </a:t>
            </a:r>
            <a:r>
              <a:rPr lang="it-IT" sz="5400" b="1" dirty="0" err="1">
                <a:solidFill>
                  <a:schemeClr val="lt1"/>
                </a:solidFill>
                <a:latin typeface="Century Gothic"/>
                <a:sym typeface="Century Gothic"/>
              </a:rPr>
              <a:t>GPUs</a:t>
            </a:r>
            <a:r>
              <a:rPr lang="it-IT" sz="5400" b="1" dirty="0">
                <a:solidFill>
                  <a:schemeClr val="lt1"/>
                </a:solidFill>
                <a:latin typeface="Century Gothic"/>
                <a:sym typeface="Century Gothic"/>
              </a:rPr>
              <a:t> with CUDA:</a:t>
            </a:r>
          </a:p>
          <a:p>
            <a:pPr marL="0" marR="0" lvl="0" indent="0" algn="ctr" rtl="0">
              <a:lnSpc>
                <a:spcPts val="7000"/>
              </a:lnSpc>
              <a:spcBef>
                <a:spcPts val="0"/>
              </a:spcBef>
              <a:spcAft>
                <a:spcPts val="0"/>
              </a:spcAft>
              <a:buNone/>
            </a:pPr>
            <a:r>
              <a:rPr lang="it-IT" sz="5400" b="1" dirty="0" err="1">
                <a:solidFill>
                  <a:schemeClr val="lt1"/>
                </a:solidFill>
                <a:latin typeface="Century Gothic"/>
                <a:sym typeface="Century Gothic"/>
              </a:rPr>
              <a:t>memory</a:t>
            </a:r>
            <a:r>
              <a:rPr lang="it-IT" sz="5400" b="1" dirty="0">
                <a:solidFill>
                  <a:schemeClr val="lt1"/>
                </a:solidFill>
                <a:latin typeface="Century Gothic"/>
                <a:sym typeface="Century Gothic"/>
              </a:rPr>
              <a:t>, </a:t>
            </a:r>
            <a:r>
              <a:rPr lang="it-IT" sz="5400" b="1" dirty="0" err="1">
                <a:solidFill>
                  <a:schemeClr val="lt1"/>
                </a:solidFill>
                <a:latin typeface="Century Gothic"/>
                <a:sym typeface="Century Gothic"/>
              </a:rPr>
              <a:t>grid</a:t>
            </a:r>
            <a:r>
              <a:rPr lang="it-IT" sz="5400" b="1" dirty="0">
                <a:solidFill>
                  <a:schemeClr val="lt1"/>
                </a:solidFill>
                <a:latin typeface="Century Gothic"/>
                <a:sym typeface="Century Gothic"/>
              </a:rPr>
              <a:t> size &amp; </a:t>
            </a:r>
            <a:r>
              <a:rPr lang="it-IT" sz="5400" b="1" dirty="0" err="1">
                <a:solidFill>
                  <a:schemeClr val="lt1"/>
                </a:solidFill>
                <a:latin typeface="Century Gothic"/>
                <a:sym typeface="Century Gothic"/>
              </a:rPr>
              <a:t>error</a:t>
            </a:r>
            <a:r>
              <a:rPr lang="it-IT" sz="5400" b="1" dirty="0">
                <a:solidFill>
                  <a:schemeClr val="lt1"/>
                </a:solidFill>
                <a:latin typeface="Century Gothic"/>
                <a:sym typeface="Century Gothic"/>
              </a:rPr>
              <a:t> </a:t>
            </a:r>
            <a:r>
              <a:rPr lang="it-IT" sz="5400" b="1" dirty="0" err="1">
                <a:solidFill>
                  <a:schemeClr val="lt1"/>
                </a:solidFill>
                <a:latin typeface="Century Gothic"/>
                <a:sym typeface="Century Gothic"/>
              </a:rPr>
              <a:t>handling</a:t>
            </a:r>
            <a:endParaRPr lang="en-US" sz="3600" dirty="0"/>
          </a:p>
        </p:txBody>
      </p:sp>
      <p:sp>
        <p:nvSpPr>
          <p:cNvPr id="7" name="Google Shape;167;p25">
            <a:extLst>
              <a:ext uri="{FF2B5EF4-FFF2-40B4-BE49-F238E27FC236}">
                <a16:creationId xmlns:a16="http://schemas.microsoft.com/office/drawing/2014/main" id="{310C098C-1F64-1A46-B5F5-15ADB877E7B6}"/>
              </a:ext>
            </a:extLst>
          </p:cNvPr>
          <p:cNvSpPr txBox="1"/>
          <p:nvPr/>
        </p:nvSpPr>
        <p:spPr>
          <a:xfrm>
            <a:off x="2104722" y="4531460"/>
            <a:ext cx="7982556" cy="482100"/>
          </a:xfrm>
          <a:prstGeom prst="rect">
            <a:avLst/>
          </a:prstGeom>
          <a:noFill/>
          <a:ln>
            <a:noFill/>
          </a:ln>
        </p:spPr>
        <p:txBody>
          <a:bodyPr spcFirstLastPara="1" wrap="square" lIns="92150" tIns="46075" rIns="92150" bIns="46075" anchor="t" anchorCtr="0">
            <a:noAutofit/>
          </a:bodyPr>
          <a:lstStyle/>
          <a:p>
            <a:pPr marL="0" lvl="0" indent="0" algn="ctr" rtl="0">
              <a:spcBef>
                <a:spcPts val="0"/>
              </a:spcBef>
              <a:spcAft>
                <a:spcPts val="0"/>
              </a:spcAft>
              <a:buClr>
                <a:srgbClr val="004586"/>
              </a:buClr>
              <a:buSzPts val="2000"/>
              <a:buFont typeface="Arial"/>
              <a:buNone/>
            </a:pPr>
            <a:r>
              <a:rPr lang="it-IT" sz="2800" b="1" dirty="0">
                <a:solidFill>
                  <a:schemeClr val="lt1"/>
                </a:solidFill>
                <a:latin typeface="Century Gothic"/>
                <a:ea typeface="Century Gothic"/>
                <a:cs typeface="Century Gothic"/>
                <a:sym typeface="Century Gothic"/>
              </a:rPr>
              <a:t>Lara Querciagrossa, Andrew Emerson, </a:t>
            </a:r>
            <a:r>
              <a:rPr lang="it-IT" sz="2800" b="1" dirty="0" err="1">
                <a:solidFill>
                  <a:schemeClr val="lt1"/>
                </a:solidFill>
                <a:latin typeface="Century Gothic"/>
                <a:ea typeface="Century Gothic"/>
                <a:cs typeface="Century Gothic"/>
                <a:sym typeface="Century Gothic"/>
              </a:rPr>
              <a:t>Nitin</a:t>
            </a:r>
            <a:r>
              <a:rPr lang="it-IT" sz="2800" b="1" dirty="0">
                <a:solidFill>
                  <a:schemeClr val="lt1"/>
                </a:solidFill>
                <a:latin typeface="Century Gothic"/>
                <a:ea typeface="Century Gothic"/>
                <a:cs typeface="Century Gothic"/>
                <a:sym typeface="Century Gothic"/>
              </a:rPr>
              <a:t> </a:t>
            </a:r>
            <a:r>
              <a:rPr lang="it-IT" sz="2800" b="1" dirty="0" err="1">
                <a:solidFill>
                  <a:schemeClr val="lt1"/>
                </a:solidFill>
                <a:latin typeface="Century Gothic"/>
                <a:ea typeface="Century Gothic"/>
                <a:cs typeface="Century Gothic"/>
                <a:sym typeface="Century Gothic"/>
              </a:rPr>
              <a:t>Shukla</a:t>
            </a:r>
            <a:r>
              <a:rPr lang="it-IT" sz="2800" b="1" dirty="0">
                <a:solidFill>
                  <a:schemeClr val="lt1"/>
                </a:solidFill>
                <a:latin typeface="Century Gothic"/>
                <a:ea typeface="Century Gothic"/>
                <a:cs typeface="Century Gothic"/>
                <a:sym typeface="Century Gothic"/>
              </a:rPr>
              <a:t>, Luca Ferraro, Sergio Orlandini</a:t>
            </a:r>
          </a:p>
          <a:p>
            <a:pPr marL="0" lvl="0" indent="0" algn="ctr" rtl="0">
              <a:spcBef>
                <a:spcPts val="0"/>
              </a:spcBef>
              <a:spcAft>
                <a:spcPts val="0"/>
              </a:spcAft>
              <a:buClr>
                <a:srgbClr val="004586"/>
              </a:buClr>
              <a:buSzPts val="2000"/>
              <a:buFont typeface="Arial"/>
              <a:buNone/>
            </a:pPr>
            <a:endParaRPr sz="1200" b="1" i="0" u="none" strike="noStrike" cap="none"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4586"/>
              </a:buClr>
              <a:buSzPts val="2000"/>
              <a:buFont typeface="Arial"/>
              <a:buNone/>
            </a:pPr>
            <a:r>
              <a:rPr lang="en-US" sz="2000" b="0" i="0" u="none" strike="noStrike" cap="none" dirty="0">
                <a:solidFill>
                  <a:schemeClr val="lt1"/>
                </a:solidFill>
                <a:latin typeface="Century Gothic"/>
                <a:ea typeface="Century Gothic"/>
                <a:cs typeface="Century Gothic"/>
                <a:sym typeface="Century Gothic"/>
              </a:rPr>
              <a:t>l.</a:t>
            </a:r>
            <a:r>
              <a:rPr lang="en-US" sz="2000" dirty="0">
                <a:solidFill>
                  <a:schemeClr val="lt1"/>
                </a:solidFill>
                <a:latin typeface="Century Gothic"/>
                <a:ea typeface="Century Gothic"/>
                <a:cs typeface="Century Gothic"/>
                <a:sym typeface="Century Gothic"/>
              </a:rPr>
              <a:t>querciagrossa</a:t>
            </a:r>
            <a:r>
              <a:rPr lang="en-US" sz="2000" b="0" i="0" u="none" strike="noStrike" cap="none" dirty="0">
                <a:solidFill>
                  <a:schemeClr val="lt1"/>
                </a:solidFill>
                <a:latin typeface="Century Gothic"/>
                <a:ea typeface="Century Gothic"/>
                <a:cs typeface="Century Gothic"/>
                <a:sym typeface="Century Gothic"/>
              </a:rPr>
              <a:t>@cineca.it</a:t>
            </a:r>
          </a:p>
          <a:p>
            <a:pPr marL="0" marR="0" lvl="0" indent="0" algn="ctr" rtl="0">
              <a:lnSpc>
                <a:spcPct val="100000"/>
              </a:lnSpc>
              <a:spcBef>
                <a:spcPts val="0"/>
              </a:spcBef>
              <a:spcAft>
                <a:spcPts val="0"/>
              </a:spcAft>
              <a:buClr>
                <a:srgbClr val="004586"/>
              </a:buClr>
              <a:buSzPts val="2000"/>
              <a:buFont typeface="Arial"/>
              <a:buNone/>
            </a:pPr>
            <a:endParaRPr sz="2000" b="0" i="0" u="none" strike="noStrike" cap="none" dirty="0">
              <a:solidFill>
                <a:schemeClr val="lt1"/>
              </a:solidFill>
              <a:latin typeface="Century Gothic"/>
              <a:ea typeface="Century Gothic"/>
              <a:cs typeface="Century Gothic"/>
              <a:sym typeface="Century Gothic"/>
            </a:endParaRPr>
          </a:p>
        </p:txBody>
      </p:sp>
      <p:sp>
        <p:nvSpPr>
          <p:cNvPr id="8" name="Google Shape;168;p25">
            <a:extLst>
              <a:ext uri="{FF2B5EF4-FFF2-40B4-BE49-F238E27FC236}">
                <a16:creationId xmlns:a16="http://schemas.microsoft.com/office/drawing/2014/main" id="{ED2F0262-DBF7-E54B-8D15-F0AD19CB260A}"/>
              </a:ext>
            </a:extLst>
          </p:cNvPr>
          <p:cNvSpPr/>
          <p:nvPr/>
        </p:nvSpPr>
        <p:spPr>
          <a:xfrm>
            <a:off x="505649" y="6007772"/>
            <a:ext cx="11180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FDFDFD"/>
                </a:solidFill>
                <a:latin typeface="Century Gothic"/>
                <a:ea typeface="Century Gothic"/>
                <a:cs typeface="Century Gothic"/>
                <a:sym typeface="Century Gothic"/>
              </a:rPr>
              <a:t>July 12</a:t>
            </a:r>
            <a:r>
              <a:rPr lang="en-US" baseline="30000">
                <a:solidFill>
                  <a:srgbClr val="FDFDFD"/>
                </a:solidFill>
                <a:latin typeface="Century Gothic"/>
                <a:ea typeface="Century Gothic"/>
                <a:cs typeface="Century Gothic"/>
                <a:sym typeface="Century Gothic"/>
              </a:rPr>
              <a:t>th</a:t>
            </a:r>
            <a:r>
              <a:rPr lang="en-US">
                <a:solidFill>
                  <a:srgbClr val="FDFDFD"/>
                </a:solidFill>
                <a:latin typeface="Century Gothic"/>
                <a:ea typeface="Century Gothic"/>
                <a:cs typeface="Century Gothic"/>
                <a:sym typeface="Century Gothic"/>
              </a:rPr>
              <a:t>, </a:t>
            </a:r>
            <a:r>
              <a:rPr lang="en-US" sz="1800">
                <a:solidFill>
                  <a:srgbClr val="FDFDFD"/>
                </a:solidFill>
                <a:latin typeface="Century Gothic"/>
                <a:ea typeface="Century Gothic"/>
                <a:cs typeface="Century Gothic"/>
                <a:sym typeface="Century Gothic"/>
              </a:rPr>
              <a:t>2022</a:t>
            </a:r>
            <a:endParaRPr sz="1800" i="0" u="none" strike="noStrike" cap="none" dirty="0">
              <a:solidFill>
                <a:srgbClr val="FDFDFD"/>
              </a:solidFill>
              <a:latin typeface="Century Gothic"/>
              <a:ea typeface="Century Gothic"/>
              <a:cs typeface="Century Gothic"/>
              <a:sym typeface="Century Gothic"/>
            </a:endParaRPr>
          </a:p>
        </p:txBody>
      </p:sp>
      <p:pic>
        <p:nvPicPr>
          <p:cNvPr id="9" name="Immagine 8">
            <a:extLst>
              <a:ext uri="{FF2B5EF4-FFF2-40B4-BE49-F238E27FC236}">
                <a16:creationId xmlns:a16="http://schemas.microsoft.com/office/drawing/2014/main" id="{A9466938-75E4-A44A-9BF8-3C3DFB0E36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4319" y="338174"/>
            <a:ext cx="2383361" cy="1684962"/>
          </a:xfrm>
          <a:prstGeom prst="rect">
            <a:avLst/>
          </a:prstGeom>
        </p:spPr>
      </p:pic>
    </p:spTree>
    <p:extLst>
      <p:ext uri="{BB962C8B-B14F-4D97-AF65-F5344CB8AC3E}">
        <p14:creationId xmlns:p14="http://schemas.microsoft.com/office/powerpoint/2010/main" val="294032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23013FAC-B508-8A4A-A4F9-81F19C89D93C}"/>
              </a:ext>
            </a:extLst>
          </p:cNvPr>
          <p:cNvSpPr/>
          <p:nvPr/>
        </p:nvSpPr>
        <p:spPr>
          <a:xfrm>
            <a:off x="0" y="0"/>
            <a:ext cx="12192000" cy="2943810"/>
          </a:xfrm>
          <a:prstGeom prst="rect">
            <a:avLst/>
          </a:prstGeom>
          <a:solidFill>
            <a:srgbClr val="1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B6187909-5186-2042-B995-9B0DA4935A59}"/>
              </a:ext>
            </a:extLst>
          </p:cNvPr>
          <p:cNvSpPr/>
          <p:nvPr/>
        </p:nvSpPr>
        <p:spPr>
          <a:xfrm>
            <a:off x="0" y="2943811"/>
            <a:ext cx="12191999" cy="391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CBBC3D14-3B96-2349-9C8D-A30D97D0F485}"/>
              </a:ext>
            </a:extLst>
          </p:cNvPr>
          <p:cNvPicPr>
            <a:picLocks noChangeAspect="1"/>
          </p:cNvPicPr>
          <p:nvPr/>
        </p:nvPicPr>
        <p:blipFill rotWithShape="1">
          <a:blip r:embed="rId2">
            <a:alphaModFix amt="50000"/>
          </a:blip>
          <a:srcRect b="56989"/>
          <a:stretch/>
        </p:blipFill>
        <p:spPr>
          <a:xfrm>
            <a:off x="0" y="0"/>
            <a:ext cx="12191998" cy="2943810"/>
          </a:xfrm>
          <a:prstGeom prst="rect">
            <a:avLst/>
          </a:prstGeom>
        </p:spPr>
      </p:pic>
      <p:sp>
        <p:nvSpPr>
          <p:cNvPr id="6" name="CasellaDiTesto 5">
            <a:extLst>
              <a:ext uri="{FF2B5EF4-FFF2-40B4-BE49-F238E27FC236}">
                <a16:creationId xmlns:a16="http://schemas.microsoft.com/office/drawing/2014/main" id="{8B6A8B95-77E1-FA47-A08B-F2221BA715DB}"/>
              </a:ext>
            </a:extLst>
          </p:cNvPr>
          <p:cNvSpPr txBox="1"/>
          <p:nvPr/>
        </p:nvSpPr>
        <p:spPr>
          <a:xfrm>
            <a:off x="-3" y="3664419"/>
            <a:ext cx="12192001" cy="923330"/>
          </a:xfrm>
          <a:prstGeom prst="rect">
            <a:avLst/>
          </a:prstGeom>
          <a:noFill/>
        </p:spPr>
        <p:txBody>
          <a:bodyPr wrap="square" rtlCol="0">
            <a:spAutoFit/>
          </a:bodyPr>
          <a:lstStyle>
            <a:defPPr>
              <a:defRPr lang="it-IT"/>
            </a:defPPr>
            <a:lvl1pPr algn="ctr">
              <a:defRPr sz="4800" b="1">
                <a:solidFill>
                  <a:srgbClr val="1072BD"/>
                </a:solidFill>
                <a:latin typeface="Century Gothic" panose="020B0502020202020204" pitchFamily="34" charset="0"/>
              </a:defRPr>
            </a:lvl1pPr>
          </a:lstStyle>
          <a:p>
            <a:r>
              <a:rPr lang="it-IT" sz="5400" dirty="0" err="1"/>
              <a:t>Grid</a:t>
            </a:r>
            <a:r>
              <a:rPr lang="it-IT" sz="5400" dirty="0"/>
              <a:t> size vs data size</a:t>
            </a:r>
          </a:p>
        </p:txBody>
      </p:sp>
      <p:sp>
        <p:nvSpPr>
          <p:cNvPr id="9" name="Ovale 8">
            <a:extLst>
              <a:ext uri="{FF2B5EF4-FFF2-40B4-BE49-F238E27FC236}">
                <a16:creationId xmlns:a16="http://schemas.microsoft.com/office/drawing/2014/main" id="{7E83E351-9BAF-FA45-84BC-C8FF6A499A14}"/>
              </a:ext>
            </a:extLst>
          </p:cNvPr>
          <p:cNvSpPr/>
          <p:nvPr/>
        </p:nvSpPr>
        <p:spPr>
          <a:xfrm>
            <a:off x="5381119" y="2250672"/>
            <a:ext cx="1429761" cy="1431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8953AAD1-BB3F-3B48-9734-150DC769D60B}"/>
              </a:ext>
            </a:extLst>
          </p:cNvPr>
          <p:cNvPicPr>
            <a:picLocks noChangeAspect="1"/>
          </p:cNvPicPr>
          <p:nvPr/>
        </p:nvPicPr>
        <p:blipFill>
          <a:blip r:embed="rId3"/>
          <a:stretch>
            <a:fillRect/>
          </a:stretch>
        </p:blipFill>
        <p:spPr>
          <a:xfrm>
            <a:off x="5750431" y="2616926"/>
            <a:ext cx="698500" cy="698500"/>
          </a:xfrm>
          <a:prstGeom prst="rect">
            <a:avLst/>
          </a:prstGeom>
        </p:spPr>
      </p:pic>
      <p:pic>
        <p:nvPicPr>
          <p:cNvPr id="14" name="Immagine 13">
            <a:extLst>
              <a:ext uri="{FF2B5EF4-FFF2-40B4-BE49-F238E27FC236}">
                <a16:creationId xmlns:a16="http://schemas.microsoft.com/office/drawing/2014/main" id="{E04F0E25-F70B-5B4D-826F-D5D6FEA76F74}"/>
              </a:ext>
            </a:extLst>
          </p:cNvPr>
          <p:cNvPicPr>
            <a:picLocks noChangeAspect="1"/>
          </p:cNvPicPr>
          <p:nvPr/>
        </p:nvPicPr>
        <p:blipFill>
          <a:blip r:embed="rId4"/>
          <a:stretch>
            <a:fillRect/>
          </a:stretch>
        </p:blipFill>
        <p:spPr>
          <a:xfrm>
            <a:off x="4759285" y="581226"/>
            <a:ext cx="2664669" cy="1883839"/>
          </a:xfrm>
          <a:prstGeom prst="rect">
            <a:avLst/>
          </a:prstGeom>
        </p:spPr>
      </p:pic>
    </p:spTree>
    <p:extLst>
      <p:ext uri="{BB962C8B-B14F-4D97-AF65-F5344CB8AC3E}">
        <p14:creationId xmlns:p14="http://schemas.microsoft.com/office/powerpoint/2010/main" val="308114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data set</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528761" cy="193899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What happens if there are more threads than work to be done? Or if we cannot express the exact number of threads with any execution configuration?	</a:t>
            </a:r>
            <a:endParaRPr lang="en-US" sz="2400" dirty="0">
              <a:effectLst/>
              <a:latin typeface="Century Gothic" panose="020B0502020202020204" pitchFamily="34" charset="0"/>
            </a:endParaRPr>
          </a:p>
        </p:txBody>
      </p:sp>
      <p:pic>
        <p:nvPicPr>
          <p:cNvPr id="4" name="Immagine 3">
            <a:extLst>
              <a:ext uri="{FF2B5EF4-FFF2-40B4-BE49-F238E27FC236}">
                <a16:creationId xmlns:a16="http://schemas.microsoft.com/office/drawing/2014/main" id="{41765D32-673C-4A72-A792-A4C039BC894F}"/>
              </a:ext>
            </a:extLst>
          </p:cNvPr>
          <p:cNvPicPr>
            <a:picLocks noChangeAspect="1"/>
          </p:cNvPicPr>
          <p:nvPr/>
        </p:nvPicPr>
        <p:blipFill>
          <a:blip r:embed="rId3"/>
          <a:stretch>
            <a:fillRect/>
          </a:stretch>
        </p:blipFill>
        <p:spPr>
          <a:xfrm>
            <a:off x="6621048" y="1094061"/>
            <a:ext cx="4858933" cy="5718544"/>
          </a:xfrm>
          <a:prstGeom prst="rect">
            <a:avLst/>
          </a:prstGeom>
        </p:spPr>
      </p:pic>
    </p:spTree>
    <p:extLst>
      <p:ext uri="{BB962C8B-B14F-4D97-AF65-F5344CB8AC3E}">
        <p14:creationId xmlns:p14="http://schemas.microsoft.com/office/powerpoint/2010/main" val="1393637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data set</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56305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What happens if there are more threads than work to be done? Or if we cannot express the exact number of threads with any execution configuration?</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Attempting to access non-existing elements can result</a:t>
            </a:r>
            <a:r>
              <a:rPr lang="en-US" sz="2400" dirty="0">
                <a:latin typeface="Century Gothic" panose="020B0502020202020204" pitchFamily="34" charset="0"/>
              </a:rPr>
              <a:t> in a runtime error</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Kernel should work only if global index is </a:t>
            </a:r>
            <a:r>
              <a:rPr lang="en-US" sz="2400" b="1" dirty="0">
                <a:latin typeface="Century Gothic" panose="020B0502020202020204" pitchFamily="34" charset="0"/>
              </a:rPr>
              <a:t>smaller</a:t>
            </a:r>
            <a:r>
              <a:rPr lang="en-US" sz="2400" dirty="0">
                <a:latin typeface="Century Gothic" panose="020B0502020202020204" pitchFamily="34" charset="0"/>
              </a:rPr>
              <a:t> than </a:t>
            </a:r>
            <a:r>
              <a:rPr lang="en-US" sz="2400" b="1" dirty="0">
                <a:latin typeface="Century Gothic" panose="020B0502020202020204" pitchFamily="34" charset="0"/>
              </a:rPr>
              <a:t>total number </a:t>
            </a:r>
            <a:r>
              <a:rPr lang="en-US" sz="2400" dirty="0">
                <a:latin typeface="Century Gothic" panose="020B0502020202020204" pitchFamily="34" charset="0"/>
              </a:rPr>
              <a:t>of elements in the array</a:t>
            </a:r>
          </a:p>
          <a:p>
            <a:r>
              <a:rPr lang="en-US" sz="2400" dirty="0">
                <a:latin typeface="Century Gothic" panose="020B0502020202020204" pitchFamily="34" charset="0"/>
              </a:rPr>
              <a:t>	</a:t>
            </a:r>
            <a:r>
              <a:rPr lang="en-US" sz="2400" dirty="0">
                <a:latin typeface="Consolas" panose="020B0609020204030204" pitchFamily="49" charset="0"/>
              </a:rPr>
              <a:t>if (</a:t>
            </a:r>
            <a:r>
              <a:rPr lang="en-US" sz="2400" dirty="0" err="1">
                <a:latin typeface="Consolas" panose="020B0609020204030204" pitchFamily="49" charset="0"/>
              </a:rPr>
              <a:t>globalId</a:t>
            </a:r>
            <a:r>
              <a:rPr lang="en-US" sz="2400" dirty="0">
                <a:latin typeface="Consolas" panose="020B0609020204030204" pitchFamily="49" charset="0"/>
              </a:rPr>
              <a:t> &lt; N)</a:t>
            </a:r>
          </a:p>
        </p:txBody>
      </p:sp>
      <p:pic>
        <p:nvPicPr>
          <p:cNvPr id="2" name="Immagine 1">
            <a:extLst>
              <a:ext uri="{FF2B5EF4-FFF2-40B4-BE49-F238E27FC236}">
                <a16:creationId xmlns:a16="http://schemas.microsoft.com/office/drawing/2014/main" id="{86DD721B-E061-4AEC-A798-75AF15039B5B}"/>
              </a:ext>
            </a:extLst>
          </p:cNvPr>
          <p:cNvPicPr>
            <a:picLocks noChangeAspect="1"/>
          </p:cNvPicPr>
          <p:nvPr/>
        </p:nvPicPr>
        <p:blipFill>
          <a:blip r:embed="rId3"/>
          <a:stretch>
            <a:fillRect/>
          </a:stretch>
        </p:blipFill>
        <p:spPr>
          <a:xfrm>
            <a:off x="6562584" y="1094061"/>
            <a:ext cx="4858933" cy="5718544"/>
          </a:xfrm>
          <a:prstGeom prst="rect">
            <a:avLst/>
          </a:prstGeom>
        </p:spPr>
      </p:pic>
    </p:spTree>
    <p:extLst>
      <p:ext uri="{BB962C8B-B14F-4D97-AF65-F5344CB8AC3E}">
        <p14:creationId xmlns:p14="http://schemas.microsoft.com/office/powerpoint/2010/main" val="334706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data set</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1095171" cy="5262979"/>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Century Gothic" panose="020B0502020202020204" pitchFamily="34" charset="0"/>
              </a:rPr>
              <a:t>Choose the optimal block size</a:t>
            </a:r>
            <a:r>
              <a:rPr lang="en-US" sz="2400" dirty="0">
                <a:latin typeface="Century Gothic" panose="020B0502020202020204" pitchFamily="34" charset="0"/>
              </a:rPr>
              <a:t>: best performance for blocks that contain a number of threads that are a </a:t>
            </a:r>
            <a:r>
              <a:rPr lang="en-US" sz="2400" b="1" dirty="0">
                <a:latin typeface="Century Gothic" panose="020B0502020202020204" pitchFamily="34" charset="0"/>
              </a:rPr>
              <a:t>multiple of 32</a:t>
            </a:r>
            <a:r>
              <a:rPr lang="en-US" sz="2400" dirty="0">
                <a:latin typeface="Century Gothic" panose="020B0502020202020204" pitchFamily="34" charset="0"/>
              </a:rPr>
              <a:t>, due to GPU hardware traits.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Example: we need to run 1000 parallel task with blocks containing 256 threads. How do we choose the optimal block size?</a:t>
            </a:r>
          </a:p>
          <a:p>
            <a:pPr marL="342900" indent="-342900">
              <a:buFont typeface="Arial" panose="020B0604020202020204" pitchFamily="34" charset="0"/>
              <a:buChar char="•"/>
            </a:pPr>
            <a:endParaRPr lang="en-US" sz="2400" dirty="0">
              <a:latin typeface="Century Gothic" panose="020B0502020202020204" pitchFamily="34" charset="0"/>
            </a:endParaRPr>
          </a:p>
          <a:p>
            <a:pPr marL="457200" indent="-457200">
              <a:buFont typeface="+mj-lt"/>
              <a:buAutoNum type="arabicPeriod"/>
            </a:pPr>
            <a:r>
              <a:rPr lang="en-US" sz="2400" dirty="0">
                <a:latin typeface="Century Gothic" panose="020B0502020202020204" pitchFamily="34" charset="0"/>
              </a:rPr>
              <a:t>Write an </a:t>
            </a:r>
            <a:r>
              <a:rPr lang="en-US" sz="2400" i="1" dirty="0">
                <a:latin typeface="Century Gothic" panose="020B0502020202020204" pitchFamily="34" charset="0"/>
              </a:rPr>
              <a:t>execution configuration </a:t>
            </a:r>
            <a:r>
              <a:rPr lang="en-US" sz="2400" dirty="0">
                <a:latin typeface="Century Gothic" panose="020B0502020202020204" pitchFamily="34" charset="0"/>
              </a:rPr>
              <a:t>that creates </a:t>
            </a:r>
            <a:r>
              <a:rPr lang="en-US" sz="2400" i="1" dirty="0">
                <a:latin typeface="Century Gothic" panose="020B0502020202020204" pitchFamily="34" charset="0"/>
              </a:rPr>
              <a:t>more threads </a:t>
            </a:r>
            <a:r>
              <a:rPr lang="en-US" sz="2400" dirty="0">
                <a:latin typeface="Century Gothic" panose="020B0502020202020204" pitchFamily="34" charset="0"/>
              </a:rPr>
              <a:t>than necessary.</a:t>
            </a:r>
          </a:p>
          <a:p>
            <a:pPr marL="457200" indent="-457200">
              <a:buFont typeface="+mj-lt"/>
              <a:buAutoNum type="arabicPeriod"/>
            </a:pPr>
            <a:r>
              <a:rPr lang="en-US" sz="2400" dirty="0">
                <a:latin typeface="Century Gothic" panose="020B0502020202020204" pitchFamily="34" charset="0"/>
              </a:rPr>
              <a:t>Pass a value as an </a:t>
            </a:r>
            <a:r>
              <a:rPr lang="en-US" sz="2400" i="1" dirty="0">
                <a:latin typeface="Century Gothic" panose="020B0502020202020204" pitchFamily="34" charset="0"/>
              </a:rPr>
              <a:t>argument into the kernel </a:t>
            </a:r>
            <a:r>
              <a:rPr lang="en-US" sz="2400" dirty="0">
                <a:latin typeface="Century Gothic" panose="020B0502020202020204" pitchFamily="34" charset="0"/>
              </a:rPr>
              <a:t>(</a:t>
            </a:r>
            <a:r>
              <a:rPr lang="en-US" sz="2400" dirty="0">
                <a:latin typeface="Consolas" panose="020B0609020204030204" pitchFamily="49" charset="0"/>
              </a:rPr>
              <a:t>N</a:t>
            </a:r>
            <a:r>
              <a:rPr lang="en-US" sz="2400" dirty="0">
                <a:latin typeface="Century Gothic" panose="020B0502020202020204" pitchFamily="34" charset="0"/>
              </a:rPr>
              <a:t>) that represents to the </a:t>
            </a:r>
            <a:r>
              <a:rPr lang="en-US" sz="2400" i="1" dirty="0">
                <a:latin typeface="Century Gothic" panose="020B0502020202020204" pitchFamily="34" charset="0"/>
              </a:rPr>
              <a:t>total size </a:t>
            </a:r>
            <a:r>
              <a:rPr lang="en-US" sz="2400" dirty="0">
                <a:latin typeface="Century Gothic" panose="020B0502020202020204" pitchFamily="34" charset="0"/>
              </a:rPr>
              <a:t>of the data set to be processed/total threads needed to complete the work.</a:t>
            </a:r>
          </a:p>
          <a:p>
            <a:pPr marL="457200" indent="-457200">
              <a:buFont typeface="+mj-lt"/>
              <a:buAutoNum type="arabicPeriod"/>
            </a:pPr>
            <a:r>
              <a:rPr lang="en-US" sz="2400" dirty="0">
                <a:latin typeface="Century Gothic" panose="020B0502020202020204" pitchFamily="34" charset="0"/>
              </a:rPr>
              <a:t>Calculate </a:t>
            </a:r>
            <a:r>
              <a:rPr lang="en-US" sz="2400" i="1" dirty="0">
                <a:latin typeface="Century Gothic" panose="020B0502020202020204" pitchFamily="34" charset="0"/>
              </a:rPr>
              <a:t>the global index </a:t>
            </a:r>
            <a:r>
              <a:rPr lang="en-US" sz="2400" dirty="0">
                <a:latin typeface="Century Gothic" panose="020B0502020202020204" pitchFamily="34" charset="0"/>
              </a:rPr>
              <a:t>and if it </a:t>
            </a:r>
            <a:r>
              <a:rPr lang="en-US" sz="2400" i="1" dirty="0">
                <a:latin typeface="Century Gothic" panose="020B0502020202020204" pitchFamily="34" charset="0"/>
              </a:rPr>
              <a:t>does not exceed </a:t>
            </a:r>
            <a:r>
              <a:rPr lang="en-US" sz="2400" dirty="0">
                <a:latin typeface="Consolas" panose="020B0609020204030204" pitchFamily="49" charset="0"/>
              </a:rPr>
              <a:t>N</a:t>
            </a:r>
            <a:r>
              <a:rPr lang="en-US" sz="2400" dirty="0">
                <a:latin typeface="Century Gothic" panose="020B0502020202020204" pitchFamily="34" charset="0"/>
              </a:rPr>
              <a:t> perform the kernel work.</a:t>
            </a:r>
            <a:endParaRPr lang="en-US" sz="2400" dirty="0">
              <a:latin typeface="Consolas" panose="020B0609020204030204" pitchFamily="49" charset="0"/>
            </a:endParaRPr>
          </a:p>
        </p:txBody>
      </p:sp>
    </p:spTree>
    <p:extLst>
      <p:ext uri="{BB962C8B-B14F-4D97-AF65-F5344CB8AC3E}">
        <p14:creationId xmlns:p14="http://schemas.microsoft.com/office/powerpoint/2010/main" val="2072799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data set</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1095171"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How do we ensure that there a sufficient number of threads?</a:t>
            </a:r>
          </a:p>
          <a:p>
            <a:pPr marL="342900" indent="-342900">
              <a:buFont typeface="Arial" panose="020B0604020202020204" pitchFamily="34" charset="0"/>
              <a:buChar char="•"/>
            </a:pPr>
            <a:endParaRPr lang="en-US" sz="2400" dirty="0">
              <a:latin typeface="Century Gothic" panose="020B0502020202020204" pitchFamily="34" charset="0"/>
            </a:endParaRPr>
          </a:p>
          <a:p>
            <a:pPr marL="892175"/>
            <a:r>
              <a:rPr lang="en-US" sz="2400" dirty="0">
                <a:latin typeface="Century Gothic" panose="020B0502020202020204" pitchFamily="34" charset="0"/>
              </a:rPr>
              <a:t>	</a:t>
            </a:r>
            <a:r>
              <a:rPr lang="en-US" sz="2400" dirty="0" err="1">
                <a:latin typeface="Consolas" panose="020B0609020204030204" pitchFamily="49" charset="0"/>
              </a:rPr>
              <a:t>size_t</a:t>
            </a:r>
            <a:r>
              <a:rPr lang="en-US" sz="2400" dirty="0">
                <a:latin typeface="Consolas" panose="020B0609020204030204" pitchFamily="49" charset="0"/>
              </a:rPr>
              <a:t> </a:t>
            </a:r>
            <a:r>
              <a:rPr lang="en-US" sz="2400" dirty="0" err="1">
                <a:latin typeface="Consolas" panose="020B0609020204030204" pitchFamily="49" charset="0"/>
              </a:rPr>
              <a:t>threads_per_blocks</a:t>
            </a:r>
            <a:r>
              <a:rPr lang="en-US" sz="2400" dirty="0">
                <a:latin typeface="Consolas" panose="020B0609020204030204" pitchFamily="49" charset="0"/>
              </a:rPr>
              <a:t> = 256;</a:t>
            </a:r>
          </a:p>
          <a:p>
            <a:pPr marL="892175"/>
            <a:endParaRPr lang="en-US" sz="2400" dirty="0">
              <a:latin typeface="Consolas" panose="020B0609020204030204" pitchFamily="49" charset="0"/>
            </a:endParaRPr>
          </a:p>
          <a:p>
            <a:pPr marL="892175"/>
            <a:r>
              <a:rPr lang="en-US" sz="2400" b="1" dirty="0">
                <a:solidFill>
                  <a:srgbClr val="ED7D31"/>
                </a:solidFill>
                <a:latin typeface="Consolas" panose="020B0609020204030204" pitchFamily="49" charset="0"/>
              </a:rPr>
              <a:t>	</a:t>
            </a:r>
            <a:r>
              <a:rPr lang="en-US" sz="2400" b="1" dirty="0" err="1">
                <a:solidFill>
                  <a:srgbClr val="ED7D31"/>
                </a:solidFill>
                <a:latin typeface="Consolas" panose="020B0609020204030204" pitchFamily="49" charset="0"/>
              </a:rPr>
              <a:t>size_t</a:t>
            </a:r>
            <a:r>
              <a:rPr lang="en-US" sz="2400" b="1" dirty="0">
                <a:solidFill>
                  <a:srgbClr val="ED7D31"/>
                </a:solidFill>
                <a:latin typeface="Consolas" panose="020B0609020204030204" pitchFamily="49" charset="0"/>
              </a:rPr>
              <a:t> </a:t>
            </a:r>
            <a:r>
              <a:rPr lang="en-US" sz="2400" b="1" dirty="0" err="1">
                <a:solidFill>
                  <a:srgbClr val="ED7D31"/>
                </a:solidFill>
                <a:latin typeface="Consolas" panose="020B0609020204030204" pitchFamily="49" charset="0"/>
              </a:rPr>
              <a:t>number_of_blocks</a:t>
            </a:r>
            <a:r>
              <a:rPr lang="en-US" sz="2400" b="1" dirty="0">
                <a:solidFill>
                  <a:srgbClr val="ED7D31"/>
                </a:solidFill>
                <a:latin typeface="Consolas" panose="020B0609020204030204" pitchFamily="49" charset="0"/>
              </a:rPr>
              <a:t> = (N  + </a:t>
            </a:r>
            <a:r>
              <a:rPr lang="en-US" sz="2400" b="1" dirty="0" err="1">
                <a:solidFill>
                  <a:srgbClr val="ED7D31"/>
                </a:solidFill>
                <a:latin typeface="Consolas" panose="020B0609020204030204" pitchFamily="49" charset="0"/>
              </a:rPr>
              <a:t>threads_per_block</a:t>
            </a:r>
            <a:r>
              <a:rPr lang="en-US" sz="2400" b="1" dirty="0">
                <a:solidFill>
                  <a:srgbClr val="ED7D31"/>
                </a:solidFill>
                <a:latin typeface="Consolas" panose="020B0609020204030204" pitchFamily="49" charset="0"/>
              </a:rPr>
              <a:t> – 1) / </a:t>
            </a:r>
            <a:r>
              <a:rPr lang="en-US" sz="2400" b="1" dirty="0" err="1">
                <a:solidFill>
                  <a:srgbClr val="ED7D31"/>
                </a:solidFill>
                <a:latin typeface="Consolas" panose="020B0609020204030204" pitchFamily="49" charset="0"/>
              </a:rPr>
              <a:t>threads_per_block</a:t>
            </a:r>
            <a:r>
              <a:rPr lang="en-US" sz="2400" b="1" dirty="0">
                <a:solidFill>
                  <a:srgbClr val="ED7D31"/>
                </a:solidFill>
                <a:latin typeface="Consolas" panose="020B0609020204030204" pitchFamily="49" charset="0"/>
              </a:rPr>
              <a:t>;</a:t>
            </a:r>
          </a:p>
          <a:p>
            <a:pPr marL="892175"/>
            <a:endParaRPr lang="en-US" sz="2400" dirty="0">
              <a:latin typeface="Consolas" panose="020B0609020204030204" pitchFamily="49" charset="0"/>
            </a:endParaRPr>
          </a:p>
          <a:p>
            <a:pPr marL="892175"/>
            <a:r>
              <a:rPr lang="en-US" sz="2400" dirty="0">
                <a:latin typeface="Consolas" panose="020B0609020204030204" pitchFamily="49" charset="0"/>
              </a:rPr>
              <a:t>	kernel&lt;&lt;&lt;</a:t>
            </a:r>
            <a:r>
              <a:rPr lang="en-US" sz="2400" dirty="0" err="1">
                <a:latin typeface="Consolas" panose="020B0609020204030204" pitchFamily="49" charset="0"/>
              </a:rPr>
              <a:t>number_of_blocks</a:t>
            </a:r>
            <a:r>
              <a:rPr lang="en-US" sz="2400" dirty="0">
                <a:latin typeface="Consolas" panose="020B0609020204030204" pitchFamily="49" charset="0"/>
              </a:rPr>
              <a:t>, </a:t>
            </a:r>
            <a:r>
              <a:rPr lang="en-US" sz="2400" dirty="0" err="1">
                <a:latin typeface="Consolas" panose="020B0609020204030204" pitchFamily="49" charset="0"/>
              </a:rPr>
              <a:t>threads_per_block</a:t>
            </a:r>
            <a:r>
              <a:rPr lang="en-US" sz="2400" dirty="0">
                <a:latin typeface="Consolas" panose="020B0609020204030204" pitchFamily="49" charset="0"/>
              </a:rPr>
              <a:t>&gt;&gt;&gt;</a:t>
            </a:r>
            <a:r>
              <a:rPr lang="en-US" sz="2400" dirty="0">
                <a:solidFill>
                  <a:srgbClr val="ED7D31"/>
                </a:solidFill>
                <a:latin typeface="Consolas" panose="020B0609020204030204" pitchFamily="49" charset="0"/>
              </a:rPr>
              <a:t>(N);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This ensures that there are always at least as many threads as needed for N, and only 1 additional block's worth of threads extra.</a:t>
            </a:r>
            <a:endParaRPr lang="en-US" sz="2400" dirty="0">
              <a:latin typeface="Consolas" panose="020B0609020204030204" pitchFamily="49" charset="0"/>
            </a:endParaRPr>
          </a:p>
        </p:txBody>
      </p:sp>
    </p:spTree>
    <p:extLst>
      <p:ext uri="{BB962C8B-B14F-4D97-AF65-F5344CB8AC3E}">
        <p14:creationId xmlns:p14="http://schemas.microsoft.com/office/powerpoint/2010/main" val="344054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11106601"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Exercise</a:t>
            </a:r>
            <a:r>
              <a:rPr lang="it-IT" sz="3200" b="1" dirty="0">
                <a:solidFill>
                  <a:schemeClr val="accent1"/>
                </a:solidFill>
                <a:latin typeface="Century Gothic" panose="020B0502020202020204" pitchFamily="34" charset="0"/>
              </a:rPr>
              <a:t>: 8_mismatch_loop.cu</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619841"/>
            <a:ext cx="10432231" cy="3785652"/>
          </a:xfrm>
          <a:prstGeom prst="rect">
            <a:avLst/>
          </a:prstGeom>
          <a:noFill/>
        </p:spPr>
        <p:txBody>
          <a:bodyPr wrap="square">
            <a:spAutoFit/>
          </a:bodyPr>
          <a:lstStyle/>
          <a:p>
            <a:r>
              <a:rPr lang="en-US" sz="2400" dirty="0">
                <a:effectLst/>
                <a:latin typeface="Century Gothic" panose="020B0502020202020204" pitchFamily="34" charset="0"/>
              </a:rPr>
              <a:t>The program allocates memory (with </a:t>
            </a:r>
            <a:r>
              <a:rPr lang="en-US" sz="2400" dirty="0" err="1">
                <a:effectLst/>
                <a:latin typeface="Consolas" panose="020B0609020204030204" pitchFamily="49" charset="0"/>
              </a:rPr>
              <a:t>cudaMallocManaged</a:t>
            </a:r>
            <a:r>
              <a:rPr lang="en-US" sz="2400" dirty="0">
                <a:effectLst/>
                <a:latin typeface="Century Gothic" panose="020B0502020202020204" pitchFamily="34" charset="0"/>
              </a:rPr>
              <a:t>) for a 1000 element array of integers, and then tries to initialize all the values of the array in parallel using a CUDA kernel. </a:t>
            </a:r>
          </a:p>
          <a:p>
            <a:r>
              <a:rPr lang="en-US" sz="2400" dirty="0">
                <a:latin typeface="Century Gothic" panose="020B0502020202020204" pitchFamily="34" charset="0"/>
              </a:rPr>
              <a:t>The values of </a:t>
            </a:r>
            <a:r>
              <a:rPr lang="en-US" sz="2400" dirty="0">
                <a:effectLst/>
                <a:latin typeface="Consolas" panose="020B0609020204030204" pitchFamily="49" charset="0"/>
              </a:rPr>
              <a:t>N</a:t>
            </a:r>
            <a:r>
              <a:rPr lang="en-US" sz="2400" dirty="0">
                <a:effectLst/>
                <a:latin typeface="Century Gothic" panose="020B0502020202020204" pitchFamily="34" charset="0"/>
              </a:rPr>
              <a:t> or the number of </a:t>
            </a:r>
            <a:r>
              <a:rPr lang="en-US" sz="2400" dirty="0" err="1">
                <a:effectLst/>
                <a:latin typeface="Consolas" panose="020B0609020204030204" pitchFamily="49" charset="0"/>
              </a:rPr>
              <a:t>threads_per_block</a:t>
            </a:r>
            <a:r>
              <a:rPr lang="en-US" sz="2400" dirty="0">
                <a:effectLst/>
                <a:latin typeface="Century Gothic" panose="020B0502020202020204" pitchFamily="34" charset="0"/>
              </a:rPr>
              <a:t> should not be modified.</a:t>
            </a:r>
          </a:p>
          <a:p>
            <a:endParaRPr lang="en-US" sz="2400" dirty="0">
              <a:effectLst/>
              <a:latin typeface="Century Gothic" panose="020B0502020202020204" pitchFamily="34" charset="0"/>
            </a:endParaRPr>
          </a:p>
          <a:p>
            <a:r>
              <a:rPr lang="en-US" sz="2400" dirty="0">
                <a:effectLst/>
                <a:latin typeface="Century Gothic" panose="020B0502020202020204" pitchFamily="34" charset="0"/>
              </a:rPr>
              <a:t>1. </a:t>
            </a:r>
            <a:r>
              <a:rPr lang="en-US" sz="2400" dirty="0">
                <a:latin typeface="Century Gothic" panose="020B0502020202020204" pitchFamily="34" charset="0"/>
              </a:rPr>
              <a:t>Assign </a:t>
            </a:r>
            <a:r>
              <a:rPr lang="en-US" sz="2400" dirty="0">
                <a:effectLst/>
                <a:latin typeface="Century Gothic" panose="020B0502020202020204" pitchFamily="34" charset="0"/>
              </a:rPr>
              <a:t>a value to </a:t>
            </a:r>
            <a:r>
              <a:rPr lang="en-US" sz="2400" dirty="0" err="1">
                <a:effectLst/>
                <a:latin typeface="Consolas" panose="020B0609020204030204" pitchFamily="49" charset="0"/>
              </a:rPr>
              <a:t>number_of_blocks</a:t>
            </a:r>
            <a:r>
              <a:rPr lang="en-US" sz="2400" dirty="0">
                <a:effectLst/>
                <a:latin typeface="Century Gothic" panose="020B0502020202020204" pitchFamily="34" charset="0"/>
              </a:rPr>
              <a:t> that will make sure there are enough threads.</a:t>
            </a:r>
          </a:p>
          <a:p>
            <a:r>
              <a:rPr lang="en-US" sz="2400" dirty="0">
                <a:effectLst/>
                <a:latin typeface="Century Gothic" panose="020B0502020202020204" pitchFamily="34" charset="0"/>
              </a:rPr>
              <a:t>2. Update the </a:t>
            </a:r>
            <a:r>
              <a:rPr lang="en-US" sz="2400" dirty="0" err="1">
                <a:effectLst/>
                <a:latin typeface="Consolas" panose="020B0609020204030204" pitchFamily="49" charset="0"/>
              </a:rPr>
              <a:t>initializeElementsTo</a:t>
            </a:r>
            <a:r>
              <a:rPr lang="en-US" sz="2400" dirty="0">
                <a:effectLst/>
                <a:latin typeface="Century Gothic" panose="020B0502020202020204" pitchFamily="34" charset="0"/>
              </a:rPr>
              <a:t> kernel to make sure that it does not attempt to work on data elements that are out of range.</a:t>
            </a:r>
          </a:p>
        </p:txBody>
      </p:sp>
    </p:spTree>
    <p:extLst>
      <p:ext uri="{BB962C8B-B14F-4D97-AF65-F5344CB8AC3E}">
        <p14:creationId xmlns:p14="http://schemas.microsoft.com/office/powerpoint/2010/main" val="195229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298570" cy="23083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endParaRPr lang="en-US" sz="2400" b="1" dirty="0">
              <a:effectLst/>
              <a:latin typeface="Century Gothic" panose="020B0502020202020204" pitchFamily="34" charset="0"/>
            </a:endParaRPr>
          </a:p>
        </p:txBody>
      </p:sp>
      <p:pic>
        <p:nvPicPr>
          <p:cNvPr id="2" name="Immagine 1">
            <a:extLst>
              <a:ext uri="{FF2B5EF4-FFF2-40B4-BE49-F238E27FC236}">
                <a16:creationId xmlns:a16="http://schemas.microsoft.com/office/drawing/2014/main" id="{DA0E3684-ADD1-4F71-B89C-93DA5CB84FAD}"/>
              </a:ext>
            </a:extLst>
          </p:cNvPr>
          <p:cNvPicPr>
            <a:picLocks noChangeAspect="1"/>
          </p:cNvPicPr>
          <p:nvPr/>
        </p:nvPicPr>
        <p:blipFill>
          <a:blip r:embed="rId3"/>
          <a:stretch>
            <a:fillRect/>
          </a:stretch>
        </p:blipFill>
        <p:spPr>
          <a:xfrm>
            <a:off x="6626389" y="1147505"/>
            <a:ext cx="4773582" cy="5352752"/>
          </a:xfrm>
          <a:prstGeom prst="rect">
            <a:avLst/>
          </a:prstGeom>
        </p:spPr>
      </p:pic>
      <p:sp>
        <p:nvSpPr>
          <p:cNvPr id="107" name="CasellaDiTesto 106">
            <a:extLst>
              <a:ext uri="{FF2B5EF4-FFF2-40B4-BE49-F238E27FC236}">
                <a16:creationId xmlns:a16="http://schemas.microsoft.com/office/drawing/2014/main" id="{BBA33CE1-24C4-4FDB-BAB2-5ABC0FE8E0D9}"/>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2628347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20201" cy="341632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endParaRPr lang="en-US" sz="2400" dirty="0">
              <a:effectLst/>
              <a:latin typeface="Century Gothic" panose="020B0502020202020204" pitchFamily="34"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stretch>
            <a:fillRect/>
          </a:stretch>
        </p:blipFill>
        <p:spPr>
          <a:xfrm>
            <a:off x="6626389" y="1147505"/>
            <a:ext cx="4773582" cy="5352752"/>
          </a:xfrm>
          <a:prstGeom prst="rect">
            <a:avLst/>
          </a:prstGeom>
        </p:spPr>
      </p:pic>
      <p:sp>
        <p:nvSpPr>
          <p:cNvPr id="100" name="CasellaDiTesto 99">
            <a:extLst>
              <a:ext uri="{FF2B5EF4-FFF2-40B4-BE49-F238E27FC236}">
                <a16:creationId xmlns:a16="http://schemas.microsoft.com/office/drawing/2014/main" id="{F6AACB8F-37D0-4D16-978D-E934409650E1}"/>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52807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4306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p>
          <a:p>
            <a:pPr marL="800100" lvl="1" indent="-342900">
              <a:buFont typeface="Arial" panose="020B0604020202020204" pitchFamily="34" charset="0"/>
              <a:buChar char="•"/>
            </a:pPr>
            <a:r>
              <a:rPr lang="en-US" sz="2400" dirty="0">
                <a:latin typeface="Century Gothic" panose="020B0502020202020204" pitchFamily="34" charset="0"/>
              </a:rPr>
              <a:t>the next one is obtained by summing the number of threads in the grid</a:t>
            </a:r>
          </a:p>
          <a:p>
            <a:pPr lvl="1"/>
            <a:endParaRPr lang="en-US" sz="2400" dirty="0">
              <a:latin typeface="Century Gothic" panose="020B0502020202020204" pitchFamily="34" charset="0"/>
            </a:endParaRPr>
          </a:p>
          <a:p>
            <a:r>
              <a:rPr lang="en-US" sz="2400" b="1" dirty="0">
                <a:solidFill>
                  <a:srgbClr val="ED7D31"/>
                </a:solidFill>
                <a:latin typeface="Consolas" panose="020B0609020204030204" pitchFamily="49" charset="0"/>
              </a:rPr>
              <a:t>stride = </a:t>
            </a:r>
            <a:r>
              <a:rPr lang="en-US" sz="2400" b="1" dirty="0" err="1">
                <a:solidFill>
                  <a:srgbClr val="ED7D31"/>
                </a:solidFill>
                <a:latin typeface="Consolas" panose="020B0609020204030204" pitchFamily="49" charset="0"/>
              </a:rPr>
              <a:t>blockDim.x</a:t>
            </a:r>
            <a:r>
              <a:rPr lang="en-US" sz="2400" b="1" dirty="0">
                <a:solidFill>
                  <a:srgbClr val="ED7D31"/>
                </a:solidFill>
                <a:latin typeface="Consolas" panose="020B0609020204030204" pitchFamily="49" charset="0"/>
              </a:rPr>
              <a:t> * </a:t>
            </a:r>
            <a:r>
              <a:rPr lang="en-US" sz="2400" b="1" dirty="0" err="1">
                <a:solidFill>
                  <a:srgbClr val="ED7D31"/>
                </a:solidFill>
                <a:latin typeface="Consolas" panose="020B0609020204030204" pitchFamily="49" charset="0"/>
              </a:rPr>
              <a:t>gridDim.x</a:t>
            </a:r>
            <a:endParaRPr lang="en-US" sz="2400" b="1" dirty="0">
              <a:solidFill>
                <a:srgbClr val="ED7D31"/>
              </a:solidFill>
              <a:latin typeface="Consolas" panose="020B0609020204030204" pitchFamily="49"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6389" y="1151437"/>
            <a:ext cx="4773582" cy="5344888"/>
          </a:xfrm>
          <a:prstGeom prst="rect">
            <a:avLst/>
          </a:prstGeom>
        </p:spPr>
      </p:pic>
      <p:sp>
        <p:nvSpPr>
          <p:cNvPr id="8" name="CasellaDiTesto 7">
            <a:extLst>
              <a:ext uri="{FF2B5EF4-FFF2-40B4-BE49-F238E27FC236}">
                <a16:creationId xmlns:a16="http://schemas.microsoft.com/office/drawing/2014/main" id="{2930221B-AFA4-4F30-A4DF-E91A267BD2B1}"/>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808001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4306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p>
          <a:p>
            <a:pPr marL="800100" lvl="1" indent="-342900">
              <a:buFont typeface="Arial" panose="020B0604020202020204" pitchFamily="34" charset="0"/>
              <a:buChar char="•"/>
            </a:pPr>
            <a:r>
              <a:rPr lang="en-US" sz="2400" dirty="0">
                <a:latin typeface="Century Gothic" panose="020B0502020202020204" pitchFamily="34" charset="0"/>
              </a:rPr>
              <a:t>the next one is obtained by summing the number of threads in the grid</a:t>
            </a:r>
          </a:p>
          <a:p>
            <a:pPr lvl="1"/>
            <a:endParaRPr lang="en-US" sz="2400" dirty="0">
              <a:latin typeface="Century Gothic" panose="020B0502020202020204" pitchFamily="34" charset="0"/>
            </a:endParaRPr>
          </a:p>
          <a:p>
            <a:r>
              <a:rPr lang="en-US" sz="2400" b="1" dirty="0">
                <a:solidFill>
                  <a:srgbClr val="ED7D31"/>
                </a:solidFill>
                <a:latin typeface="Consolas" panose="020B0609020204030204" pitchFamily="49" charset="0"/>
              </a:rPr>
              <a:t>stride = </a:t>
            </a:r>
            <a:r>
              <a:rPr lang="en-US" sz="2400" b="1" dirty="0" err="1">
                <a:solidFill>
                  <a:srgbClr val="ED7D31"/>
                </a:solidFill>
                <a:latin typeface="Consolas" panose="020B0609020204030204" pitchFamily="49" charset="0"/>
              </a:rPr>
              <a:t>blockDim.x</a:t>
            </a:r>
            <a:r>
              <a:rPr lang="en-US" sz="2400" b="1" dirty="0">
                <a:solidFill>
                  <a:srgbClr val="ED7D31"/>
                </a:solidFill>
                <a:latin typeface="Consolas" panose="020B0609020204030204" pitchFamily="49" charset="0"/>
              </a:rPr>
              <a:t> * </a:t>
            </a:r>
            <a:r>
              <a:rPr lang="en-US" sz="2400" b="1" dirty="0" err="1">
                <a:solidFill>
                  <a:srgbClr val="ED7D31"/>
                </a:solidFill>
                <a:latin typeface="Consolas" panose="020B0609020204030204" pitchFamily="49" charset="0"/>
              </a:rPr>
              <a:t>gridDim.x</a:t>
            </a:r>
            <a:endParaRPr lang="en-US" sz="2400" b="1" dirty="0">
              <a:solidFill>
                <a:srgbClr val="ED7D31"/>
              </a:solidFill>
              <a:latin typeface="Consolas" panose="020B0609020204030204" pitchFamily="49"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6389" y="1151437"/>
            <a:ext cx="4773581" cy="5344888"/>
          </a:xfrm>
          <a:prstGeom prst="rect">
            <a:avLst/>
          </a:prstGeom>
        </p:spPr>
      </p:pic>
      <p:sp>
        <p:nvSpPr>
          <p:cNvPr id="8" name="CasellaDiTesto 7">
            <a:extLst>
              <a:ext uri="{FF2B5EF4-FFF2-40B4-BE49-F238E27FC236}">
                <a16:creationId xmlns:a16="http://schemas.microsoft.com/office/drawing/2014/main" id="{E73F6AA5-FC32-4DF8-A6FE-B3495568B3A1}"/>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3480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29D270ED-8F15-D549-A72E-159D072A3C21}"/>
              </a:ext>
            </a:extLst>
          </p:cNvPr>
          <p:cNvSpPr/>
          <p:nvPr/>
        </p:nvSpPr>
        <p:spPr>
          <a:xfrm>
            <a:off x="506153" y="509286"/>
            <a:ext cx="142029" cy="457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1"/>
              </a:solidFill>
            </a:endParaRPr>
          </a:p>
        </p:txBody>
      </p:sp>
      <p:sp>
        <p:nvSpPr>
          <p:cNvPr id="9" name="CasellaDiTesto 8">
            <a:extLst>
              <a:ext uri="{FF2B5EF4-FFF2-40B4-BE49-F238E27FC236}">
                <a16:creationId xmlns:a16="http://schemas.microsoft.com/office/drawing/2014/main" id="{C8206B1A-A1A8-C94D-9722-59EFF5D1F019}"/>
              </a:ext>
            </a:extLst>
          </p:cNvPr>
          <p:cNvSpPr txBox="1"/>
          <p:nvPr/>
        </p:nvSpPr>
        <p:spPr>
          <a:xfrm>
            <a:off x="740778" y="381962"/>
            <a:ext cx="9387070"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In </a:t>
            </a:r>
            <a:r>
              <a:rPr lang="it-IT" sz="3200" b="1" dirty="0" err="1">
                <a:solidFill>
                  <a:schemeClr val="accent1"/>
                </a:solidFill>
                <a:latin typeface="Century Gothic" panose="020B0502020202020204" pitchFamily="34" charset="0"/>
              </a:rPr>
              <a:t>this</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lecture</a:t>
            </a:r>
            <a:r>
              <a:rPr lang="it-IT" sz="3200" b="1" dirty="0">
                <a:solidFill>
                  <a:schemeClr val="accent1"/>
                </a:solidFill>
                <a:latin typeface="Century Gothic" panose="020B0502020202020204" pitchFamily="34" charset="0"/>
              </a:rPr>
              <a:t>…</a:t>
            </a:r>
          </a:p>
        </p:txBody>
      </p:sp>
      <p:pic>
        <p:nvPicPr>
          <p:cNvPr id="15" name="Immagine 14">
            <a:extLst>
              <a:ext uri="{FF2B5EF4-FFF2-40B4-BE49-F238E27FC236}">
                <a16:creationId xmlns:a16="http://schemas.microsoft.com/office/drawing/2014/main" id="{E807536F-5864-5D40-B654-0FF369E62F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54" y="2593328"/>
            <a:ext cx="566057" cy="566057"/>
          </a:xfrm>
          <a:prstGeom prst="rect">
            <a:avLst/>
          </a:prstGeom>
        </p:spPr>
      </p:pic>
      <p:sp>
        <p:nvSpPr>
          <p:cNvPr id="2" name="CasellaDiTesto 1">
            <a:extLst>
              <a:ext uri="{FF2B5EF4-FFF2-40B4-BE49-F238E27FC236}">
                <a16:creationId xmlns:a16="http://schemas.microsoft.com/office/drawing/2014/main" id="{4A2CE31F-82F5-064B-8D34-B223917D65C6}"/>
              </a:ext>
            </a:extLst>
          </p:cNvPr>
          <p:cNvSpPr txBox="1"/>
          <p:nvPr/>
        </p:nvSpPr>
        <p:spPr>
          <a:xfrm>
            <a:off x="1192193" y="1010323"/>
            <a:ext cx="9942653" cy="2089162"/>
          </a:xfrm>
          <a:prstGeom prst="rect">
            <a:avLst/>
          </a:prstGeom>
          <a:noFill/>
        </p:spPr>
        <p:txBody>
          <a:bodyPr wrap="square" rtlCol="0">
            <a:spAutoFit/>
          </a:bodyPr>
          <a:lstStyle/>
          <a:p>
            <a:pPr>
              <a:lnSpc>
                <a:spcPct val="190000"/>
              </a:lnSpc>
            </a:pPr>
            <a:r>
              <a:rPr lang="it-IT" sz="2400" b="1" dirty="0">
                <a:latin typeface="Century Gothic" panose="020B0502020202020204" pitchFamily="34" charset="0"/>
              </a:rPr>
              <a:t>CUDA </a:t>
            </a:r>
            <a:r>
              <a:rPr lang="it-IT" sz="2400" b="1" dirty="0" err="1">
                <a:latin typeface="Century Gothic" panose="020B0502020202020204" pitchFamily="34" charset="0"/>
              </a:rPr>
              <a:t>memory</a:t>
            </a:r>
            <a:endParaRPr lang="it-IT" sz="2400" dirty="0">
              <a:latin typeface="Century Gothic" panose="020B0502020202020204" pitchFamily="34" charset="0"/>
            </a:endParaRPr>
          </a:p>
          <a:p>
            <a:pPr>
              <a:lnSpc>
                <a:spcPct val="190000"/>
              </a:lnSpc>
            </a:pPr>
            <a:r>
              <a:rPr lang="it-IT" sz="2400" b="1" dirty="0" err="1">
                <a:latin typeface="Century Gothic" panose="020B0502020202020204" pitchFamily="34" charset="0"/>
              </a:rPr>
              <a:t>Grid</a:t>
            </a:r>
            <a:r>
              <a:rPr lang="it-IT" sz="2400" b="1" dirty="0">
                <a:latin typeface="Century Gothic" panose="020B0502020202020204" pitchFamily="34" charset="0"/>
              </a:rPr>
              <a:t> size vs data size</a:t>
            </a:r>
          </a:p>
          <a:p>
            <a:pPr>
              <a:lnSpc>
                <a:spcPct val="190000"/>
              </a:lnSpc>
            </a:pPr>
            <a:r>
              <a:rPr lang="it-IT" sz="2400" b="1" dirty="0" err="1">
                <a:latin typeface="Century Gothic" panose="020B0502020202020204" pitchFamily="34" charset="0"/>
              </a:rPr>
              <a:t>Error</a:t>
            </a:r>
            <a:r>
              <a:rPr lang="it-IT" sz="2400" b="1" dirty="0">
                <a:latin typeface="Century Gothic" panose="020B0502020202020204" pitchFamily="34" charset="0"/>
              </a:rPr>
              <a:t> </a:t>
            </a:r>
            <a:r>
              <a:rPr lang="it-IT" sz="2400" b="1" dirty="0" err="1">
                <a:latin typeface="Century Gothic" panose="020B0502020202020204" pitchFamily="34" charset="0"/>
              </a:rPr>
              <a:t>handling</a:t>
            </a:r>
            <a:endParaRPr lang="it-IT" sz="2400" b="1" dirty="0">
              <a:latin typeface="Century Gothic" panose="020B0502020202020204" pitchFamily="34" charset="0"/>
            </a:endParaRPr>
          </a:p>
        </p:txBody>
      </p:sp>
      <p:pic>
        <p:nvPicPr>
          <p:cNvPr id="17" name="Immagine 16">
            <a:extLst>
              <a:ext uri="{FF2B5EF4-FFF2-40B4-BE49-F238E27FC236}">
                <a16:creationId xmlns:a16="http://schemas.microsoft.com/office/drawing/2014/main" id="{0FF0E09D-5192-AA4F-8EA4-B61ACDDA50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54" y="1904648"/>
            <a:ext cx="566057" cy="566057"/>
          </a:xfrm>
          <a:prstGeom prst="rect">
            <a:avLst/>
          </a:prstGeom>
        </p:spPr>
      </p:pic>
      <p:pic>
        <p:nvPicPr>
          <p:cNvPr id="18" name="Immagine 17">
            <a:extLst>
              <a:ext uri="{FF2B5EF4-FFF2-40B4-BE49-F238E27FC236}">
                <a16:creationId xmlns:a16="http://schemas.microsoft.com/office/drawing/2014/main" id="{1008D94D-6BBE-3747-AEAF-22915987EA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54" y="1234144"/>
            <a:ext cx="566057" cy="566057"/>
          </a:xfrm>
          <a:prstGeom prst="rect">
            <a:avLst/>
          </a:prstGeom>
        </p:spPr>
      </p:pic>
      <p:pic>
        <p:nvPicPr>
          <p:cNvPr id="12" name="Picture 4">
            <a:extLst>
              <a:ext uri="{FF2B5EF4-FFF2-40B4-BE49-F238E27FC236}">
                <a16:creationId xmlns:a16="http://schemas.microsoft.com/office/drawing/2014/main" id="{60638520-ED60-4A9D-ABF1-D18F20CFC7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948"/>
          <a:stretch/>
        </p:blipFill>
        <p:spPr bwMode="auto">
          <a:xfrm>
            <a:off x="7348784" y="1967750"/>
            <a:ext cx="3178246" cy="234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33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4306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p>
          <a:p>
            <a:pPr marL="800100" lvl="1" indent="-342900">
              <a:buFont typeface="Arial" panose="020B0604020202020204" pitchFamily="34" charset="0"/>
              <a:buChar char="•"/>
            </a:pPr>
            <a:r>
              <a:rPr lang="en-US" sz="2400" dirty="0">
                <a:latin typeface="Century Gothic" panose="020B0502020202020204" pitchFamily="34" charset="0"/>
              </a:rPr>
              <a:t>the next one is obtained by summing the number of threads in the grid</a:t>
            </a:r>
          </a:p>
          <a:p>
            <a:pPr lvl="1"/>
            <a:endParaRPr lang="en-US" sz="2400" dirty="0">
              <a:latin typeface="Century Gothic" panose="020B0502020202020204" pitchFamily="34" charset="0"/>
            </a:endParaRPr>
          </a:p>
          <a:p>
            <a:r>
              <a:rPr lang="en-US" sz="2400" b="1" dirty="0">
                <a:solidFill>
                  <a:srgbClr val="ED7D31"/>
                </a:solidFill>
                <a:latin typeface="Consolas" panose="020B0609020204030204" pitchFamily="49" charset="0"/>
              </a:rPr>
              <a:t>stride = </a:t>
            </a:r>
            <a:r>
              <a:rPr lang="en-US" sz="2400" b="1" dirty="0" err="1">
                <a:solidFill>
                  <a:srgbClr val="ED7D31"/>
                </a:solidFill>
                <a:latin typeface="Consolas" panose="020B0609020204030204" pitchFamily="49" charset="0"/>
              </a:rPr>
              <a:t>blockDim.x</a:t>
            </a:r>
            <a:r>
              <a:rPr lang="en-US" sz="2400" b="1" dirty="0">
                <a:solidFill>
                  <a:srgbClr val="ED7D31"/>
                </a:solidFill>
                <a:latin typeface="Consolas" panose="020B0609020204030204" pitchFamily="49" charset="0"/>
              </a:rPr>
              <a:t> * </a:t>
            </a:r>
            <a:r>
              <a:rPr lang="en-US" sz="2400" b="1" dirty="0" err="1">
                <a:solidFill>
                  <a:srgbClr val="ED7D31"/>
                </a:solidFill>
                <a:latin typeface="Consolas" panose="020B0609020204030204" pitchFamily="49" charset="0"/>
              </a:rPr>
              <a:t>gridDim.x</a:t>
            </a:r>
            <a:endParaRPr lang="en-US" sz="2400" b="1" dirty="0">
              <a:solidFill>
                <a:srgbClr val="ED7D31"/>
              </a:solidFill>
              <a:latin typeface="Consolas" panose="020B0609020204030204" pitchFamily="49"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6389" y="1151437"/>
            <a:ext cx="4773581" cy="5344887"/>
          </a:xfrm>
          <a:prstGeom prst="rect">
            <a:avLst/>
          </a:prstGeom>
        </p:spPr>
      </p:pic>
      <p:sp>
        <p:nvSpPr>
          <p:cNvPr id="6" name="CasellaDiTesto 5">
            <a:extLst>
              <a:ext uri="{FF2B5EF4-FFF2-40B4-BE49-F238E27FC236}">
                <a16:creationId xmlns:a16="http://schemas.microsoft.com/office/drawing/2014/main" id="{BCF4BD90-3080-4F27-9186-846346E25C59}"/>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230387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4306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p>
          <a:p>
            <a:pPr marL="800100" lvl="1" indent="-342900">
              <a:buFont typeface="Arial" panose="020B0604020202020204" pitchFamily="34" charset="0"/>
              <a:buChar char="•"/>
            </a:pPr>
            <a:r>
              <a:rPr lang="en-US" sz="2400" dirty="0">
                <a:latin typeface="Century Gothic" panose="020B0502020202020204" pitchFamily="34" charset="0"/>
              </a:rPr>
              <a:t>the next one is obtained by summing the number of threads in the grid</a:t>
            </a:r>
          </a:p>
          <a:p>
            <a:pPr lvl="1"/>
            <a:endParaRPr lang="en-US" sz="2400" dirty="0">
              <a:latin typeface="Century Gothic" panose="020B0502020202020204" pitchFamily="34" charset="0"/>
            </a:endParaRPr>
          </a:p>
          <a:p>
            <a:r>
              <a:rPr lang="en-US" sz="2400" b="1" dirty="0">
                <a:solidFill>
                  <a:srgbClr val="ED7D31"/>
                </a:solidFill>
                <a:latin typeface="Consolas" panose="020B0609020204030204" pitchFamily="49" charset="0"/>
              </a:rPr>
              <a:t>stride = </a:t>
            </a:r>
            <a:r>
              <a:rPr lang="en-US" sz="2400" b="1" dirty="0" err="1">
                <a:solidFill>
                  <a:srgbClr val="ED7D31"/>
                </a:solidFill>
                <a:latin typeface="Consolas" panose="020B0609020204030204" pitchFamily="49" charset="0"/>
              </a:rPr>
              <a:t>blockDim.x</a:t>
            </a:r>
            <a:r>
              <a:rPr lang="en-US" sz="2400" b="1" dirty="0">
                <a:solidFill>
                  <a:srgbClr val="ED7D31"/>
                </a:solidFill>
                <a:latin typeface="Consolas" panose="020B0609020204030204" pitchFamily="49" charset="0"/>
              </a:rPr>
              <a:t> * </a:t>
            </a:r>
            <a:r>
              <a:rPr lang="en-US" sz="2400" b="1" dirty="0" err="1">
                <a:solidFill>
                  <a:srgbClr val="ED7D31"/>
                </a:solidFill>
                <a:latin typeface="Consolas" panose="020B0609020204030204" pitchFamily="49" charset="0"/>
              </a:rPr>
              <a:t>gridDim.x</a:t>
            </a:r>
            <a:endParaRPr lang="en-US" sz="2400" b="1" dirty="0">
              <a:solidFill>
                <a:srgbClr val="ED7D31"/>
              </a:solidFill>
              <a:latin typeface="Consolas" panose="020B0609020204030204" pitchFamily="49"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6389" y="1151437"/>
            <a:ext cx="4773580" cy="5344887"/>
          </a:xfrm>
          <a:prstGeom prst="rect">
            <a:avLst/>
          </a:prstGeom>
        </p:spPr>
      </p:pic>
      <p:sp>
        <p:nvSpPr>
          <p:cNvPr id="6" name="CasellaDiTesto 5">
            <a:extLst>
              <a:ext uri="{FF2B5EF4-FFF2-40B4-BE49-F238E27FC236}">
                <a16:creationId xmlns:a16="http://schemas.microsoft.com/office/drawing/2014/main" id="{EA6CC6E5-F367-4164-93B4-665ECC009F07}"/>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92082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4306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p>
          <a:p>
            <a:pPr marL="800100" lvl="1" indent="-342900">
              <a:buFont typeface="Arial" panose="020B0604020202020204" pitchFamily="34" charset="0"/>
              <a:buChar char="•"/>
            </a:pPr>
            <a:r>
              <a:rPr lang="en-US" sz="2400" dirty="0">
                <a:latin typeface="Century Gothic" panose="020B0502020202020204" pitchFamily="34" charset="0"/>
              </a:rPr>
              <a:t>the next one is obtained by summing the number of threads in the grid</a:t>
            </a:r>
          </a:p>
          <a:p>
            <a:pPr lvl="1"/>
            <a:endParaRPr lang="en-US" sz="2400" dirty="0">
              <a:latin typeface="Century Gothic" panose="020B0502020202020204" pitchFamily="34" charset="0"/>
            </a:endParaRPr>
          </a:p>
          <a:p>
            <a:r>
              <a:rPr lang="en-US" sz="2400" b="1" dirty="0">
                <a:solidFill>
                  <a:srgbClr val="ED7D31"/>
                </a:solidFill>
                <a:latin typeface="Consolas" panose="020B0609020204030204" pitchFamily="49" charset="0"/>
              </a:rPr>
              <a:t>stride = </a:t>
            </a:r>
            <a:r>
              <a:rPr lang="en-US" sz="2400" b="1" dirty="0" err="1">
                <a:solidFill>
                  <a:srgbClr val="ED7D31"/>
                </a:solidFill>
                <a:latin typeface="Consolas" panose="020B0609020204030204" pitchFamily="49" charset="0"/>
              </a:rPr>
              <a:t>blockDim.x</a:t>
            </a:r>
            <a:r>
              <a:rPr lang="en-US" sz="2400" b="1" dirty="0">
                <a:solidFill>
                  <a:srgbClr val="ED7D31"/>
                </a:solidFill>
                <a:latin typeface="Consolas" panose="020B0609020204030204" pitchFamily="49" charset="0"/>
              </a:rPr>
              <a:t> * </a:t>
            </a:r>
            <a:r>
              <a:rPr lang="en-US" sz="2400" b="1" dirty="0" err="1">
                <a:solidFill>
                  <a:srgbClr val="ED7D31"/>
                </a:solidFill>
                <a:latin typeface="Consolas" panose="020B0609020204030204" pitchFamily="49" charset="0"/>
              </a:rPr>
              <a:t>gridDim.x</a:t>
            </a:r>
            <a:endParaRPr lang="en-US" sz="2400" b="1" dirty="0">
              <a:solidFill>
                <a:srgbClr val="ED7D31"/>
              </a:solidFill>
              <a:latin typeface="Consolas" panose="020B0609020204030204" pitchFamily="49"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6389" y="1151437"/>
            <a:ext cx="4773580" cy="5344886"/>
          </a:xfrm>
          <a:prstGeom prst="rect">
            <a:avLst/>
          </a:prstGeom>
        </p:spPr>
      </p:pic>
      <p:sp>
        <p:nvSpPr>
          <p:cNvPr id="6" name="CasellaDiTesto 5">
            <a:extLst>
              <a:ext uri="{FF2B5EF4-FFF2-40B4-BE49-F238E27FC236}">
                <a16:creationId xmlns:a16="http://schemas.microsoft.com/office/drawing/2014/main" id="{3EC9571B-97F5-43D5-B3C1-F7486A460B1A}"/>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557651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5643061"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In this scenario, each threads should work on more elements.</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Work can be assigned pro</a:t>
            </a:r>
            <a:r>
              <a:rPr lang="en-US" sz="2400" dirty="0">
                <a:latin typeface="Century Gothic" panose="020B0502020202020204" pitchFamily="34" charset="0"/>
              </a:rPr>
              <a:t>grammatically with a </a:t>
            </a:r>
            <a:r>
              <a:rPr lang="en-US" sz="2400" b="1" dirty="0">
                <a:latin typeface="Century Gothic" panose="020B0502020202020204" pitchFamily="34" charset="0"/>
              </a:rPr>
              <a:t>grid-stride loop:</a:t>
            </a:r>
          </a:p>
          <a:p>
            <a:pPr marL="800100" lvl="1" indent="-342900">
              <a:buFont typeface="Arial" panose="020B0604020202020204" pitchFamily="34" charset="0"/>
              <a:buChar char="•"/>
            </a:pPr>
            <a:r>
              <a:rPr lang="en-US" sz="2400" dirty="0">
                <a:effectLst/>
                <a:latin typeface="Century Gothic" panose="020B0502020202020204" pitchFamily="34" charset="0"/>
              </a:rPr>
              <a:t>the first element </a:t>
            </a:r>
            <a:r>
              <a:rPr lang="en-US" sz="2400" dirty="0">
                <a:latin typeface="Century Gothic" panose="020B0502020202020204" pitchFamily="34" charset="0"/>
              </a:rPr>
              <a:t>to be assigned to a thread is calculated via the global index,</a:t>
            </a:r>
          </a:p>
          <a:p>
            <a:pPr marL="800100" lvl="1" indent="-342900">
              <a:buFont typeface="Arial" panose="020B0604020202020204" pitchFamily="34" charset="0"/>
              <a:buChar char="•"/>
            </a:pPr>
            <a:r>
              <a:rPr lang="en-US" sz="2400" dirty="0">
                <a:latin typeface="Century Gothic" panose="020B0502020202020204" pitchFamily="34" charset="0"/>
              </a:rPr>
              <a:t>the next one is obtained by summing the number of threads in the grid</a:t>
            </a:r>
          </a:p>
          <a:p>
            <a:pPr lvl="1"/>
            <a:endParaRPr lang="en-US" sz="2400" dirty="0">
              <a:latin typeface="Century Gothic" panose="020B0502020202020204" pitchFamily="34" charset="0"/>
            </a:endParaRPr>
          </a:p>
          <a:p>
            <a:r>
              <a:rPr lang="en-US" sz="2400" b="1" dirty="0">
                <a:solidFill>
                  <a:srgbClr val="ED7D31"/>
                </a:solidFill>
                <a:latin typeface="Consolas" panose="020B0609020204030204" pitchFamily="49" charset="0"/>
              </a:rPr>
              <a:t>stride = </a:t>
            </a:r>
            <a:r>
              <a:rPr lang="en-US" sz="2400" b="1" dirty="0" err="1">
                <a:solidFill>
                  <a:srgbClr val="ED7D31"/>
                </a:solidFill>
                <a:latin typeface="Consolas" panose="020B0609020204030204" pitchFamily="49" charset="0"/>
              </a:rPr>
              <a:t>blockDim.x</a:t>
            </a:r>
            <a:r>
              <a:rPr lang="en-US" sz="2400" b="1" dirty="0">
                <a:solidFill>
                  <a:srgbClr val="ED7D31"/>
                </a:solidFill>
                <a:latin typeface="Consolas" panose="020B0609020204030204" pitchFamily="49" charset="0"/>
              </a:rPr>
              <a:t> * </a:t>
            </a:r>
            <a:r>
              <a:rPr lang="en-US" sz="2400" b="1" dirty="0" err="1">
                <a:solidFill>
                  <a:srgbClr val="ED7D31"/>
                </a:solidFill>
                <a:latin typeface="Consolas" panose="020B0609020204030204" pitchFamily="49" charset="0"/>
              </a:rPr>
              <a:t>gridDim.x</a:t>
            </a:r>
            <a:endParaRPr lang="en-US" sz="2400" b="1" dirty="0">
              <a:solidFill>
                <a:srgbClr val="ED7D31"/>
              </a:solidFill>
              <a:latin typeface="Consolas" panose="020B0609020204030204" pitchFamily="49" charset="0"/>
            </a:endParaRPr>
          </a:p>
        </p:txBody>
      </p:sp>
      <p:pic>
        <p:nvPicPr>
          <p:cNvPr id="3" name="Immagine 2">
            <a:extLst>
              <a:ext uri="{FF2B5EF4-FFF2-40B4-BE49-F238E27FC236}">
                <a16:creationId xmlns:a16="http://schemas.microsoft.com/office/drawing/2014/main" id="{AC452E91-513B-4268-BFF0-0C9BFB3F29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6389" y="1151437"/>
            <a:ext cx="4773580" cy="5344886"/>
          </a:xfrm>
          <a:prstGeom prst="rect">
            <a:avLst/>
          </a:prstGeom>
        </p:spPr>
      </p:pic>
      <p:sp>
        <p:nvSpPr>
          <p:cNvPr id="6" name="CasellaDiTesto 5">
            <a:extLst>
              <a:ext uri="{FF2B5EF4-FFF2-40B4-BE49-F238E27FC236}">
                <a16:creationId xmlns:a16="http://schemas.microsoft.com/office/drawing/2014/main" id="{BF8678F4-B127-47B9-90EE-FAA237EE0A83}"/>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Tree>
    <p:extLst>
      <p:ext uri="{BB962C8B-B14F-4D97-AF65-F5344CB8AC3E}">
        <p14:creationId xmlns:p14="http://schemas.microsoft.com/office/powerpoint/2010/main" val="277819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9483541"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Data set </a:t>
            </a:r>
            <a:r>
              <a:rPr lang="it-IT" sz="3200" b="1" dirty="0" err="1">
                <a:solidFill>
                  <a:schemeClr val="accent1"/>
                </a:solidFill>
                <a:latin typeface="Century Gothic" panose="020B0502020202020204" pitchFamily="34" charset="0"/>
              </a:rPr>
              <a:t>larger</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than</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 size: </a:t>
            </a:r>
            <a:r>
              <a:rPr lang="it-IT" sz="3200" b="1" dirty="0" err="1">
                <a:solidFill>
                  <a:schemeClr val="accent1"/>
                </a:solidFill>
                <a:latin typeface="Century Gothic" panose="020B0502020202020204" pitchFamily="34" charset="0"/>
              </a:rPr>
              <a:t>grid</a:t>
            </a:r>
            <a:r>
              <a:rPr lang="it-IT" sz="3200" b="1" dirty="0">
                <a:solidFill>
                  <a:schemeClr val="accent1"/>
                </a:solidFill>
                <a:latin typeface="Century Gothic" panose="020B0502020202020204" pitchFamily="34" charset="0"/>
              </a:rPr>
              <a:t>-stride loop</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0893818" cy="535531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Example: for an array with 1000 elements and a grid with 250 threads, each thread in the grid will need to be used 4 times.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Operation inside the kernel will be executed in a grid-stride loop:</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r>
              <a:rPr lang="it-IT" sz="2200" b="0" dirty="0">
                <a:solidFill>
                  <a:srgbClr val="001080"/>
                </a:solidFill>
                <a:effectLst/>
                <a:latin typeface="Consolas" panose="020B0609020204030204" pitchFamily="49" charset="0"/>
              </a:rPr>
              <a:t>__global__</a:t>
            </a:r>
            <a:r>
              <a:rPr lang="it-IT" sz="2200" b="0" dirty="0">
                <a:solidFill>
                  <a:srgbClr val="000000"/>
                </a:solidFill>
                <a:effectLst/>
                <a:latin typeface="Consolas" panose="020B0609020204030204" pitchFamily="49" charset="0"/>
              </a:rPr>
              <a:t> </a:t>
            </a:r>
            <a:r>
              <a:rPr lang="it-IT" sz="2200" b="0" dirty="0" err="1">
                <a:solidFill>
                  <a:srgbClr val="0000FF"/>
                </a:solidFill>
                <a:effectLst/>
                <a:latin typeface="Consolas" panose="020B0609020204030204" pitchFamily="49" charset="0"/>
              </a:rPr>
              <a:t>void</a:t>
            </a:r>
            <a:r>
              <a:rPr lang="it-IT" sz="2200" b="0" dirty="0">
                <a:solidFill>
                  <a:srgbClr val="000000"/>
                </a:solidFill>
                <a:effectLst/>
                <a:latin typeface="Consolas" panose="020B0609020204030204" pitchFamily="49" charset="0"/>
              </a:rPr>
              <a:t> </a:t>
            </a:r>
            <a:r>
              <a:rPr lang="it-IT" sz="2200" b="0" dirty="0">
                <a:solidFill>
                  <a:srgbClr val="795E26"/>
                </a:solidFill>
                <a:effectLst/>
                <a:latin typeface="Consolas" panose="020B0609020204030204" pitchFamily="49" charset="0"/>
              </a:rPr>
              <a:t>kernel</a:t>
            </a:r>
            <a:r>
              <a:rPr lang="it-IT" sz="2200" b="0" dirty="0">
                <a:solidFill>
                  <a:srgbClr val="000000"/>
                </a:solidFill>
                <a:effectLst/>
                <a:latin typeface="Consolas" panose="020B0609020204030204" pitchFamily="49" charset="0"/>
              </a:rPr>
              <a:t>(</a:t>
            </a:r>
            <a:r>
              <a:rPr lang="it-IT" sz="2200" b="0" dirty="0" err="1">
                <a:solidFill>
                  <a:srgbClr val="0000FF"/>
                </a:solidFill>
                <a:effectLst/>
                <a:latin typeface="Consolas" panose="020B0609020204030204" pitchFamily="49" charset="0"/>
              </a:rPr>
              <a:t>int</a:t>
            </a:r>
            <a:r>
              <a:rPr lang="it-IT" sz="2200" b="0" dirty="0">
                <a:solidFill>
                  <a:srgbClr val="000000"/>
                </a:solidFill>
                <a:effectLst/>
                <a:latin typeface="Consolas" panose="020B0609020204030204" pitchFamily="49" charset="0"/>
              </a:rPr>
              <a:t> *a, </a:t>
            </a:r>
            <a:r>
              <a:rPr lang="it-IT" sz="2200" b="0" dirty="0" err="1">
                <a:solidFill>
                  <a:srgbClr val="0000FF"/>
                </a:solidFill>
                <a:effectLst/>
                <a:latin typeface="Consolas" panose="020B0609020204030204" pitchFamily="49" charset="0"/>
              </a:rPr>
              <a:t>int</a:t>
            </a:r>
            <a:r>
              <a:rPr lang="it-IT" sz="2200" b="0" dirty="0">
                <a:solidFill>
                  <a:srgbClr val="000000"/>
                </a:solidFill>
                <a:effectLst/>
                <a:latin typeface="Consolas" panose="020B0609020204030204" pitchFamily="49" charset="0"/>
              </a:rPr>
              <a:t> N) {</a:t>
            </a:r>
          </a:p>
          <a:p>
            <a:r>
              <a:rPr lang="it-IT" sz="2200" b="0" dirty="0">
                <a:solidFill>
                  <a:srgbClr val="000000"/>
                </a:solidFill>
                <a:effectLst/>
                <a:latin typeface="Consolas" panose="020B0609020204030204" pitchFamily="49" charset="0"/>
              </a:rPr>
              <a:t>  </a:t>
            </a:r>
            <a:r>
              <a:rPr lang="it-IT" sz="2200" b="0" dirty="0" err="1">
                <a:solidFill>
                  <a:srgbClr val="0000FF"/>
                </a:solidFill>
                <a:effectLst/>
                <a:latin typeface="Consolas" panose="020B0609020204030204" pitchFamily="49" charset="0"/>
              </a:rPr>
              <a:t>int</a:t>
            </a:r>
            <a:r>
              <a:rPr lang="it-IT" sz="2200" b="0" dirty="0">
                <a:solidFill>
                  <a:srgbClr val="000000"/>
                </a:solidFill>
                <a:effectLst/>
                <a:latin typeface="Consolas" panose="020B0609020204030204" pitchFamily="49" charset="0"/>
              </a:rPr>
              <a:t> </a:t>
            </a:r>
            <a:r>
              <a:rPr lang="it-IT" sz="2200" b="0" dirty="0" err="1">
                <a:solidFill>
                  <a:srgbClr val="000000"/>
                </a:solidFill>
                <a:effectLst/>
                <a:latin typeface="Consolas" panose="020B0609020204030204" pitchFamily="49" charset="0"/>
              </a:rPr>
              <a:t>indexWithinTheGrid</a:t>
            </a:r>
            <a:r>
              <a:rPr lang="it-IT" sz="2200" b="0" dirty="0">
                <a:solidFill>
                  <a:srgbClr val="000000"/>
                </a:solidFill>
                <a:effectLst/>
                <a:latin typeface="Consolas" panose="020B0609020204030204" pitchFamily="49" charset="0"/>
              </a:rPr>
              <a:t> = </a:t>
            </a:r>
            <a:r>
              <a:rPr lang="it-IT" sz="2200" b="0" dirty="0" err="1">
                <a:solidFill>
                  <a:srgbClr val="0000FF"/>
                </a:solidFill>
                <a:effectLst/>
                <a:latin typeface="Consolas" panose="020B0609020204030204" pitchFamily="49" charset="0"/>
              </a:rPr>
              <a:t>threadIdx</a:t>
            </a:r>
            <a:r>
              <a:rPr lang="it-IT" sz="2200" b="0" dirty="0" err="1">
                <a:solidFill>
                  <a:srgbClr val="000000"/>
                </a:solidFill>
                <a:effectLst/>
                <a:latin typeface="Consolas" panose="020B0609020204030204" pitchFamily="49" charset="0"/>
              </a:rPr>
              <a:t>.x</a:t>
            </a:r>
            <a:r>
              <a:rPr lang="it-IT" sz="2200" b="0" dirty="0">
                <a:solidFill>
                  <a:srgbClr val="000000"/>
                </a:solidFill>
                <a:effectLst/>
                <a:latin typeface="Consolas" panose="020B0609020204030204" pitchFamily="49" charset="0"/>
              </a:rPr>
              <a:t> + </a:t>
            </a:r>
            <a:r>
              <a:rPr lang="it-IT" sz="2200" b="0" dirty="0" err="1">
                <a:solidFill>
                  <a:srgbClr val="0000FF"/>
                </a:solidFill>
                <a:effectLst/>
                <a:latin typeface="Consolas" panose="020B0609020204030204" pitchFamily="49" charset="0"/>
              </a:rPr>
              <a:t>blockIdx</a:t>
            </a:r>
            <a:r>
              <a:rPr lang="it-IT" sz="2200" b="0" dirty="0" err="1">
                <a:solidFill>
                  <a:srgbClr val="000000"/>
                </a:solidFill>
                <a:effectLst/>
                <a:latin typeface="Consolas" panose="020B0609020204030204" pitchFamily="49" charset="0"/>
              </a:rPr>
              <a:t>.x</a:t>
            </a:r>
            <a:r>
              <a:rPr lang="it-IT" sz="2200" b="0" dirty="0">
                <a:solidFill>
                  <a:srgbClr val="000000"/>
                </a:solidFill>
                <a:effectLst/>
                <a:latin typeface="Consolas" panose="020B0609020204030204" pitchFamily="49" charset="0"/>
              </a:rPr>
              <a:t> * </a:t>
            </a:r>
            <a:r>
              <a:rPr lang="it-IT" sz="2200" b="0" dirty="0" err="1">
                <a:solidFill>
                  <a:srgbClr val="0000FF"/>
                </a:solidFill>
                <a:effectLst/>
                <a:latin typeface="Consolas" panose="020B0609020204030204" pitchFamily="49" charset="0"/>
              </a:rPr>
              <a:t>blockDim</a:t>
            </a:r>
            <a:r>
              <a:rPr lang="it-IT" sz="2200" b="0" dirty="0" err="1">
                <a:solidFill>
                  <a:srgbClr val="000000"/>
                </a:solidFill>
                <a:effectLst/>
                <a:latin typeface="Consolas" panose="020B0609020204030204" pitchFamily="49" charset="0"/>
              </a:rPr>
              <a:t>.x</a:t>
            </a:r>
            <a:r>
              <a:rPr lang="it-IT" sz="2200" b="0" dirty="0">
                <a:solidFill>
                  <a:srgbClr val="000000"/>
                </a:solidFill>
                <a:effectLst/>
                <a:latin typeface="Consolas" panose="020B0609020204030204" pitchFamily="49" charset="0"/>
              </a:rPr>
              <a:t>;</a:t>
            </a:r>
          </a:p>
          <a:p>
            <a:r>
              <a:rPr lang="it-IT" sz="2200" b="0" dirty="0">
                <a:solidFill>
                  <a:srgbClr val="000000"/>
                </a:solidFill>
                <a:effectLst/>
                <a:latin typeface="Consolas" panose="020B0609020204030204" pitchFamily="49" charset="0"/>
              </a:rPr>
              <a:t>  </a:t>
            </a:r>
            <a:r>
              <a:rPr lang="it-IT" sz="2200" b="0" dirty="0" err="1">
                <a:solidFill>
                  <a:srgbClr val="0000FF"/>
                </a:solidFill>
                <a:effectLst/>
                <a:latin typeface="Consolas" panose="020B0609020204030204" pitchFamily="49" charset="0"/>
              </a:rPr>
              <a:t>int</a:t>
            </a:r>
            <a:r>
              <a:rPr lang="it-IT" sz="2200" b="0" dirty="0">
                <a:solidFill>
                  <a:srgbClr val="000000"/>
                </a:solidFill>
                <a:effectLst/>
                <a:latin typeface="Consolas" panose="020B0609020204030204" pitchFamily="49" charset="0"/>
              </a:rPr>
              <a:t> </a:t>
            </a:r>
            <a:r>
              <a:rPr lang="it-IT" sz="2200" b="0" dirty="0" err="1">
                <a:solidFill>
                  <a:srgbClr val="000000"/>
                </a:solidFill>
                <a:effectLst/>
                <a:latin typeface="Consolas" panose="020B0609020204030204" pitchFamily="49" charset="0"/>
              </a:rPr>
              <a:t>gridStride</a:t>
            </a:r>
            <a:r>
              <a:rPr lang="it-IT" sz="2200" b="0" dirty="0">
                <a:solidFill>
                  <a:srgbClr val="000000"/>
                </a:solidFill>
                <a:effectLst/>
                <a:latin typeface="Consolas" panose="020B0609020204030204" pitchFamily="49" charset="0"/>
              </a:rPr>
              <a:t> = </a:t>
            </a:r>
            <a:r>
              <a:rPr lang="it-IT" sz="2200" b="0" dirty="0" err="1">
                <a:solidFill>
                  <a:srgbClr val="0000FF"/>
                </a:solidFill>
                <a:effectLst/>
                <a:latin typeface="Consolas" panose="020B0609020204030204" pitchFamily="49" charset="0"/>
              </a:rPr>
              <a:t>gridDim</a:t>
            </a:r>
            <a:r>
              <a:rPr lang="it-IT" sz="2200" b="0" dirty="0" err="1">
                <a:solidFill>
                  <a:srgbClr val="000000"/>
                </a:solidFill>
                <a:effectLst/>
                <a:latin typeface="Consolas" panose="020B0609020204030204" pitchFamily="49" charset="0"/>
              </a:rPr>
              <a:t>.x</a:t>
            </a:r>
            <a:r>
              <a:rPr lang="it-IT" sz="2200" b="0" dirty="0">
                <a:solidFill>
                  <a:srgbClr val="000000"/>
                </a:solidFill>
                <a:effectLst/>
                <a:latin typeface="Consolas" panose="020B0609020204030204" pitchFamily="49" charset="0"/>
              </a:rPr>
              <a:t> * </a:t>
            </a:r>
            <a:r>
              <a:rPr lang="it-IT" sz="2200" b="0" dirty="0" err="1">
                <a:solidFill>
                  <a:srgbClr val="0000FF"/>
                </a:solidFill>
                <a:effectLst/>
                <a:latin typeface="Consolas" panose="020B0609020204030204" pitchFamily="49" charset="0"/>
              </a:rPr>
              <a:t>blockDim</a:t>
            </a:r>
            <a:r>
              <a:rPr lang="it-IT" sz="2200" b="0" dirty="0" err="1">
                <a:solidFill>
                  <a:srgbClr val="000000"/>
                </a:solidFill>
                <a:effectLst/>
                <a:latin typeface="Consolas" panose="020B0609020204030204" pitchFamily="49" charset="0"/>
              </a:rPr>
              <a:t>.x</a:t>
            </a:r>
            <a:r>
              <a:rPr lang="it-IT" sz="2200" b="0" dirty="0">
                <a:solidFill>
                  <a:srgbClr val="000000"/>
                </a:solidFill>
                <a:effectLst/>
                <a:latin typeface="Consolas" panose="020B0609020204030204" pitchFamily="49" charset="0"/>
              </a:rPr>
              <a:t>;</a:t>
            </a:r>
          </a:p>
          <a:p>
            <a:br>
              <a:rPr lang="it-IT" sz="2200" b="0" dirty="0">
                <a:solidFill>
                  <a:srgbClr val="000000"/>
                </a:solidFill>
                <a:effectLst/>
                <a:latin typeface="Consolas" panose="020B0609020204030204" pitchFamily="49" charset="0"/>
              </a:rPr>
            </a:br>
            <a:r>
              <a:rPr lang="it-IT" sz="2200" b="0" dirty="0">
                <a:solidFill>
                  <a:srgbClr val="000000"/>
                </a:solidFill>
                <a:effectLst/>
                <a:latin typeface="Consolas" panose="020B0609020204030204" pitchFamily="49" charset="0"/>
              </a:rPr>
              <a:t>  </a:t>
            </a:r>
            <a:r>
              <a:rPr lang="it-IT" sz="2200" b="0" dirty="0">
                <a:solidFill>
                  <a:srgbClr val="AF00DB"/>
                </a:solidFill>
                <a:effectLst/>
                <a:latin typeface="Consolas" panose="020B0609020204030204" pitchFamily="49" charset="0"/>
              </a:rPr>
              <a:t>for</a:t>
            </a:r>
            <a:r>
              <a:rPr lang="it-IT" sz="2200" b="0" dirty="0">
                <a:solidFill>
                  <a:srgbClr val="000000"/>
                </a:solidFill>
                <a:effectLst/>
                <a:latin typeface="Consolas" panose="020B0609020204030204" pitchFamily="49" charset="0"/>
              </a:rPr>
              <a:t> (</a:t>
            </a:r>
            <a:r>
              <a:rPr lang="it-IT" sz="2200" b="0" dirty="0" err="1">
                <a:solidFill>
                  <a:srgbClr val="0000FF"/>
                </a:solidFill>
                <a:effectLst/>
                <a:latin typeface="Consolas" panose="020B0609020204030204" pitchFamily="49" charset="0"/>
              </a:rPr>
              <a:t>int</a:t>
            </a:r>
            <a:r>
              <a:rPr lang="it-IT" sz="2200" b="0" dirty="0">
                <a:solidFill>
                  <a:srgbClr val="000000"/>
                </a:solidFill>
                <a:effectLst/>
                <a:latin typeface="Consolas" panose="020B0609020204030204" pitchFamily="49" charset="0"/>
              </a:rPr>
              <a:t> i = </a:t>
            </a:r>
            <a:r>
              <a:rPr lang="it-IT" sz="2200" b="0" dirty="0" err="1">
                <a:solidFill>
                  <a:srgbClr val="000000"/>
                </a:solidFill>
                <a:effectLst/>
                <a:latin typeface="Consolas" panose="020B0609020204030204" pitchFamily="49" charset="0"/>
              </a:rPr>
              <a:t>indexWithinTheGrid</a:t>
            </a:r>
            <a:r>
              <a:rPr lang="it-IT" sz="2200" b="0" dirty="0">
                <a:solidFill>
                  <a:srgbClr val="000000"/>
                </a:solidFill>
                <a:effectLst/>
                <a:latin typeface="Consolas" panose="020B0609020204030204" pitchFamily="49" charset="0"/>
              </a:rPr>
              <a:t>; i &lt; N; i += </a:t>
            </a:r>
            <a:r>
              <a:rPr lang="it-IT" sz="2200" b="0" dirty="0" err="1">
                <a:solidFill>
                  <a:srgbClr val="000000"/>
                </a:solidFill>
                <a:effectLst/>
                <a:latin typeface="Consolas" panose="020B0609020204030204" pitchFamily="49" charset="0"/>
              </a:rPr>
              <a:t>gridStride</a:t>
            </a:r>
            <a:r>
              <a:rPr lang="it-IT" sz="2200" b="0" dirty="0">
                <a:solidFill>
                  <a:srgbClr val="000000"/>
                </a:solidFill>
                <a:effectLst/>
                <a:latin typeface="Consolas" panose="020B0609020204030204" pitchFamily="49" charset="0"/>
              </a:rPr>
              <a:t>)</a:t>
            </a:r>
          </a:p>
          <a:p>
            <a:r>
              <a:rPr lang="it-IT" sz="2200" b="0" dirty="0">
                <a:solidFill>
                  <a:srgbClr val="000000"/>
                </a:solidFill>
                <a:effectLst/>
                <a:latin typeface="Consolas" panose="020B0609020204030204" pitchFamily="49" charset="0"/>
              </a:rPr>
              <a:t>  {</a:t>
            </a:r>
          </a:p>
          <a:p>
            <a:r>
              <a:rPr lang="it-IT" sz="2200" b="0" dirty="0">
                <a:solidFill>
                  <a:srgbClr val="008000"/>
                </a:solidFill>
                <a:effectLst/>
                <a:latin typeface="Consolas" panose="020B0609020204030204" pitchFamily="49" charset="0"/>
              </a:rPr>
              <a:t>    // do work on a[i];</a:t>
            </a:r>
            <a:endParaRPr lang="it-IT" sz="2200" b="0" dirty="0">
              <a:solidFill>
                <a:srgbClr val="000000"/>
              </a:solidFill>
              <a:effectLst/>
              <a:latin typeface="Consolas" panose="020B0609020204030204" pitchFamily="49" charset="0"/>
            </a:endParaRPr>
          </a:p>
          <a:p>
            <a:r>
              <a:rPr lang="it-IT" sz="2200" b="0" dirty="0">
                <a:solidFill>
                  <a:srgbClr val="000000"/>
                </a:solidFill>
                <a:effectLst/>
                <a:latin typeface="Consolas" panose="020B0609020204030204" pitchFamily="49" charset="0"/>
              </a:rPr>
              <a:t>  }</a:t>
            </a:r>
          </a:p>
          <a:p>
            <a:r>
              <a:rPr lang="it-IT" sz="2200" dirty="0">
                <a:solidFill>
                  <a:srgbClr val="000000"/>
                </a:solidFill>
                <a:latin typeface="Consolas" panose="020B0609020204030204" pitchFamily="49" charset="0"/>
              </a:rPr>
              <a:t>}</a:t>
            </a:r>
            <a:endParaRPr lang="it-IT" sz="2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65895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11106601"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Exercise</a:t>
            </a:r>
            <a:r>
              <a:rPr lang="it-IT" sz="3200" b="1" dirty="0">
                <a:solidFill>
                  <a:schemeClr val="accent1"/>
                </a:solidFill>
                <a:latin typeface="Century Gothic" panose="020B0502020202020204" pitchFamily="34" charset="0"/>
              </a:rPr>
              <a:t>: 9_grid_stride_loop.cu</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619841"/>
            <a:ext cx="10432231" cy="3046988"/>
          </a:xfrm>
          <a:prstGeom prst="rect">
            <a:avLst/>
          </a:prstGeom>
          <a:noFill/>
        </p:spPr>
        <p:txBody>
          <a:bodyPr wrap="square">
            <a:spAutoFit/>
          </a:bodyPr>
          <a:lstStyle/>
          <a:p>
            <a:r>
              <a:rPr lang="en-US" sz="2400" dirty="0">
                <a:effectLst/>
                <a:latin typeface="Century Gothic" panose="020B0502020202020204" pitchFamily="34" charset="0"/>
              </a:rPr>
              <a:t>This code initialize on the CPU a vector of 10k elements. Then launch a kernel to double its value on GPU and finally perform a check to test values correctness on CPU. </a:t>
            </a:r>
          </a:p>
          <a:p>
            <a:r>
              <a:rPr lang="en-US" sz="2400" dirty="0">
                <a:latin typeface="Century Gothic" panose="020B0502020202020204" pitchFamily="34" charset="0"/>
              </a:rPr>
              <a:t>Here the size of vector is bigger than the grid.</a:t>
            </a:r>
          </a:p>
          <a:p>
            <a:endParaRPr lang="en-US" sz="2400" dirty="0">
              <a:effectLst/>
              <a:latin typeface="Century Gothic" panose="020B0502020202020204" pitchFamily="34" charset="0"/>
            </a:endParaRPr>
          </a:p>
          <a:p>
            <a:pPr marL="457200" indent="-457200">
              <a:buAutoNum type="arabicPeriod"/>
            </a:pPr>
            <a:r>
              <a:rPr lang="en-US" sz="2400" dirty="0">
                <a:latin typeface="Century Gothic" panose="020B0502020202020204" pitchFamily="34" charset="0"/>
              </a:rPr>
              <a:t>Refactor the kernel to use a grid-stride loop, so that each parallel thread works on more than one element of the array.</a:t>
            </a:r>
          </a:p>
          <a:p>
            <a:pPr marL="457200" indent="-457200">
              <a:buAutoNum type="arabicPeriod"/>
            </a:pPr>
            <a:r>
              <a:rPr lang="en-US" sz="2400" dirty="0">
                <a:effectLst/>
                <a:latin typeface="Century Gothic" panose="020B0502020202020204" pitchFamily="34" charset="0"/>
              </a:rPr>
              <a:t>What</a:t>
            </a:r>
            <a:r>
              <a:rPr lang="en-US" sz="2400" dirty="0">
                <a:latin typeface="Century Gothic" panose="020B0502020202020204" pitchFamily="34" charset="0"/>
              </a:rPr>
              <a:t> is the size of the grid?</a:t>
            </a:r>
            <a:endParaRPr lang="en-US" sz="2400" dirty="0">
              <a:effectLst/>
              <a:latin typeface="Century Gothic" panose="020B0502020202020204" pitchFamily="34" charset="0"/>
            </a:endParaRPr>
          </a:p>
        </p:txBody>
      </p:sp>
    </p:spTree>
    <p:extLst>
      <p:ext uri="{BB962C8B-B14F-4D97-AF65-F5344CB8AC3E}">
        <p14:creationId xmlns:p14="http://schemas.microsoft.com/office/powerpoint/2010/main" val="122544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23013FAC-B508-8A4A-A4F9-81F19C89D93C}"/>
              </a:ext>
            </a:extLst>
          </p:cNvPr>
          <p:cNvSpPr/>
          <p:nvPr/>
        </p:nvSpPr>
        <p:spPr>
          <a:xfrm>
            <a:off x="0" y="0"/>
            <a:ext cx="12192000" cy="2943810"/>
          </a:xfrm>
          <a:prstGeom prst="rect">
            <a:avLst/>
          </a:prstGeom>
          <a:solidFill>
            <a:srgbClr val="1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B6187909-5186-2042-B995-9B0DA4935A59}"/>
              </a:ext>
            </a:extLst>
          </p:cNvPr>
          <p:cNvSpPr/>
          <p:nvPr/>
        </p:nvSpPr>
        <p:spPr>
          <a:xfrm>
            <a:off x="0" y="2943811"/>
            <a:ext cx="12191999" cy="391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CBBC3D14-3B96-2349-9C8D-A30D97D0F485}"/>
              </a:ext>
            </a:extLst>
          </p:cNvPr>
          <p:cNvPicPr>
            <a:picLocks noChangeAspect="1"/>
          </p:cNvPicPr>
          <p:nvPr/>
        </p:nvPicPr>
        <p:blipFill rotWithShape="1">
          <a:blip r:embed="rId2">
            <a:alphaModFix amt="50000"/>
          </a:blip>
          <a:srcRect b="56989"/>
          <a:stretch/>
        </p:blipFill>
        <p:spPr>
          <a:xfrm>
            <a:off x="0" y="0"/>
            <a:ext cx="12191998" cy="2943810"/>
          </a:xfrm>
          <a:prstGeom prst="rect">
            <a:avLst/>
          </a:prstGeom>
        </p:spPr>
      </p:pic>
      <p:sp>
        <p:nvSpPr>
          <p:cNvPr id="6" name="CasellaDiTesto 5">
            <a:extLst>
              <a:ext uri="{FF2B5EF4-FFF2-40B4-BE49-F238E27FC236}">
                <a16:creationId xmlns:a16="http://schemas.microsoft.com/office/drawing/2014/main" id="{8B6A8B95-77E1-FA47-A08B-F2221BA715DB}"/>
              </a:ext>
            </a:extLst>
          </p:cNvPr>
          <p:cNvSpPr txBox="1"/>
          <p:nvPr/>
        </p:nvSpPr>
        <p:spPr>
          <a:xfrm>
            <a:off x="-3" y="3664419"/>
            <a:ext cx="12192001" cy="923330"/>
          </a:xfrm>
          <a:prstGeom prst="rect">
            <a:avLst/>
          </a:prstGeom>
          <a:noFill/>
        </p:spPr>
        <p:txBody>
          <a:bodyPr wrap="square" rtlCol="0">
            <a:spAutoFit/>
          </a:bodyPr>
          <a:lstStyle>
            <a:defPPr>
              <a:defRPr lang="it-IT"/>
            </a:defPPr>
            <a:lvl1pPr algn="ctr">
              <a:defRPr sz="4800" b="1">
                <a:solidFill>
                  <a:srgbClr val="1072BD"/>
                </a:solidFill>
                <a:latin typeface="Century Gothic" panose="020B0502020202020204" pitchFamily="34" charset="0"/>
              </a:defRPr>
            </a:lvl1pPr>
          </a:lstStyle>
          <a:p>
            <a:r>
              <a:rPr lang="it-IT" sz="5400" dirty="0" err="1"/>
              <a:t>Error</a:t>
            </a:r>
            <a:r>
              <a:rPr lang="it-IT" sz="5400" dirty="0"/>
              <a:t> </a:t>
            </a:r>
            <a:r>
              <a:rPr lang="it-IT" sz="5400" dirty="0" err="1"/>
              <a:t>handling</a:t>
            </a:r>
            <a:endParaRPr lang="it-IT" sz="5400" dirty="0"/>
          </a:p>
        </p:txBody>
      </p:sp>
      <p:sp>
        <p:nvSpPr>
          <p:cNvPr id="9" name="Ovale 8">
            <a:extLst>
              <a:ext uri="{FF2B5EF4-FFF2-40B4-BE49-F238E27FC236}">
                <a16:creationId xmlns:a16="http://schemas.microsoft.com/office/drawing/2014/main" id="{7E83E351-9BAF-FA45-84BC-C8FF6A499A14}"/>
              </a:ext>
            </a:extLst>
          </p:cNvPr>
          <p:cNvSpPr/>
          <p:nvPr/>
        </p:nvSpPr>
        <p:spPr>
          <a:xfrm>
            <a:off x="5381119" y="2250672"/>
            <a:ext cx="1429761" cy="1431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8953AAD1-BB3F-3B48-9734-150DC769D60B}"/>
              </a:ext>
            </a:extLst>
          </p:cNvPr>
          <p:cNvPicPr>
            <a:picLocks noChangeAspect="1"/>
          </p:cNvPicPr>
          <p:nvPr/>
        </p:nvPicPr>
        <p:blipFill>
          <a:blip r:embed="rId3"/>
          <a:stretch>
            <a:fillRect/>
          </a:stretch>
        </p:blipFill>
        <p:spPr>
          <a:xfrm>
            <a:off x="5750431" y="2616926"/>
            <a:ext cx="698500" cy="698500"/>
          </a:xfrm>
          <a:prstGeom prst="rect">
            <a:avLst/>
          </a:prstGeom>
        </p:spPr>
      </p:pic>
      <p:pic>
        <p:nvPicPr>
          <p:cNvPr id="14" name="Immagine 13">
            <a:extLst>
              <a:ext uri="{FF2B5EF4-FFF2-40B4-BE49-F238E27FC236}">
                <a16:creationId xmlns:a16="http://schemas.microsoft.com/office/drawing/2014/main" id="{E04F0E25-F70B-5B4D-826F-D5D6FEA76F74}"/>
              </a:ext>
            </a:extLst>
          </p:cNvPr>
          <p:cNvPicPr>
            <a:picLocks noChangeAspect="1"/>
          </p:cNvPicPr>
          <p:nvPr/>
        </p:nvPicPr>
        <p:blipFill>
          <a:blip r:embed="rId4"/>
          <a:stretch>
            <a:fillRect/>
          </a:stretch>
        </p:blipFill>
        <p:spPr>
          <a:xfrm>
            <a:off x="4759285" y="581226"/>
            <a:ext cx="2664669" cy="1883839"/>
          </a:xfrm>
          <a:prstGeom prst="rect">
            <a:avLst/>
          </a:prstGeom>
        </p:spPr>
      </p:pic>
    </p:spTree>
    <p:extLst>
      <p:ext uri="{BB962C8B-B14F-4D97-AF65-F5344CB8AC3E}">
        <p14:creationId xmlns:p14="http://schemas.microsoft.com/office/powerpoint/2010/main" val="377238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Catching</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errors</a:t>
            </a:r>
            <a:r>
              <a:rPr lang="it-IT" sz="3200" b="1" dirty="0">
                <a:solidFill>
                  <a:schemeClr val="accent1"/>
                </a:solidFill>
                <a:latin typeface="Century Gothic" panose="020B0502020202020204" pitchFamily="34" charset="0"/>
              </a:rPr>
              <a:t> in CUDA</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1038021" cy="3046988"/>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Error handling in accelerated CUDA code is essential.</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Most CUDA functions return a value of type </a:t>
            </a:r>
            <a:r>
              <a:rPr lang="en-US" sz="2400" b="1" dirty="0" err="1">
                <a:solidFill>
                  <a:srgbClr val="ED7D31"/>
                </a:solidFill>
                <a:latin typeface="Consolas" panose="020B0609020204030204" pitchFamily="49" charset="0"/>
              </a:rPr>
              <a:t>cudaError_t</a:t>
            </a:r>
            <a:r>
              <a:rPr lang="en-US" sz="2400" dirty="0">
                <a:latin typeface="Century Gothic" panose="020B0502020202020204" pitchFamily="34" charset="0"/>
              </a:rPr>
              <a:t>, which can be used to check if an error occurred while calling the function. </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If </a:t>
            </a:r>
            <a:r>
              <a:rPr lang="en-US" sz="2400" dirty="0">
                <a:latin typeface="Century Gothic" panose="020B0502020202020204" pitchFamily="34" charset="0"/>
              </a:rPr>
              <a:t>its value is </a:t>
            </a:r>
            <a:r>
              <a:rPr lang="en-US" sz="2400" b="1" dirty="0" err="1">
                <a:latin typeface="Consolas" panose="020B0609020204030204" pitchFamily="49" charset="0"/>
              </a:rPr>
              <a:t>cudaSuccess</a:t>
            </a:r>
            <a:r>
              <a:rPr lang="en-US" sz="2400" dirty="0">
                <a:latin typeface="Century Gothic" panose="020B0502020202020204" pitchFamily="34" charset="0"/>
              </a:rPr>
              <a:t> no error occurred.</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Other an error message can be printed with </a:t>
            </a:r>
            <a:r>
              <a:rPr lang="en-US" sz="2400" dirty="0" err="1">
                <a:latin typeface="Consolas" panose="020B0609020204030204" pitchFamily="49" charset="0"/>
              </a:rPr>
              <a:t>cudaGetErrorString</a:t>
            </a:r>
            <a:r>
              <a:rPr lang="en-US" sz="2400" dirty="0">
                <a:latin typeface="Consolas" panose="020B0609020204030204" pitchFamily="49" charset="0"/>
              </a:rPr>
              <a:t>.</a:t>
            </a:r>
            <a:endParaRPr lang="en-US" sz="2400" dirty="0">
              <a:effectLst/>
              <a:latin typeface="Consolas" panose="020B0609020204030204" pitchFamily="49" charset="0"/>
            </a:endParaRPr>
          </a:p>
        </p:txBody>
      </p:sp>
      <p:sp>
        <p:nvSpPr>
          <p:cNvPr id="8" name="CasellaDiTesto 7">
            <a:extLst>
              <a:ext uri="{FF2B5EF4-FFF2-40B4-BE49-F238E27FC236}">
                <a16:creationId xmlns:a16="http://schemas.microsoft.com/office/drawing/2014/main" id="{3389C5FE-14EC-4AF8-A66B-F55DCAB7F2C4}"/>
              </a:ext>
            </a:extLst>
          </p:cNvPr>
          <p:cNvSpPr txBox="1"/>
          <p:nvPr/>
        </p:nvSpPr>
        <p:spPr>
          <a:xfrm>
            <a:off x="1977391" y="4449213"/>
            <a:ext cx="8865870" cy="2123658"/>
          </a:xfrm>
          <a:prstGeom prst="rect">
            <a:avLst/>
          </a:prstGeom>
          <a:noFill/>
        </p:spPr>
        <p:txBody>
          <a:bodyPr wrap="square">
            <a:spAutoFit/>
          </a:bodyPr>
          <a:lstStyle/>
          <a:p>
            <a:r>
              <a:rPr lang="it-IT" sz="2200" b="0" dirty="0" err="1">
                <a:solidFill>
                  <a:srgbClr val="267F99"/>
                </a:solidFill>
                <a:effectLst/>
                <a:latin typeface="Consolas" panose="020B0609020204030204" pitchFamily="49" charset="0"/>
              </a:rPr>
              <a:t>cudaError_t</a:t>
            </a:r>
            <a:r>
              <a:rPr lang="it-IT" sz="2200" b="0" dirty="0">
                <a:solidFill>
                  <a:srgbClr val="000000"/>
                </a:solidFill>
                <a:effectLst/>
                <a:latin typeface="Consolas" panose="020B0609020204030204" pitchFamily="49" charset="0"/>
              </a:rPr>
              <a:t> </a:t>
            </a:r>
            <a:r>
              <a:rPr lang="it-IT" sz="2200" b="0" dirty="0" err="1">
                <a:solidFill>
                  <a:srgbClr val="000000"/>
                </a:solidFill>
                <a:effectLst/>
                <a:latin typeface="Consolas" panose="020B0609020204030204" pitchFamily="49" charset="0"/>
              </a:rPr>
              <a:t>err</a:t>
            </a:r>
            <a:r>
              <a:rPr lang="it-IT" sz="2200" b="0" dirty="0">
                <a:solidFill>
                  <a:srgbClr val="000000"/>
                </a:solidFill>
                <a:effectLst/>
                <a:latin typeface="Consolas" panose="020B0609020204030204" pitchFamily="49" charset="0"/>
              </a:rPr>
              <a:t>;</a:t>
            </a:r>
          </a:p>
          <a:p>
            <a:r>
              <a:rPr lang="it-IT" sz="2200" b="0" dirty="0" err="1">
                <a:solidFill>
                  <a:srgbClr val="001080"/>
                </a:solidFill>
                <a:effectLst/>
                <a:latin typeface="Consolas" panose="020B0609020204030204" pitchFamily="49" charset="0"/>
              </a:rPr>
              <a:t>err</a:t>
            </a:r>
            <a:r>
              <a:rPr lang="it-IT" sz="2200" b="0" dirty="0">
                <a:solidFill>
                  <a:srgbClr val="000000"/>
                </a:solidFill>
                <a:effectLst/>
                <a:latin typeface="Consolas" panose="020B0609020204030204" pitchFamily="49" charset="0"/>
              </a:rPr>
              <a:t> = </a:t>
            </a:r>
            <a:r>
              <a:rPr lang="it-IT" sz="2200" b="0" dirty="0" err="1">
                <a:solidFill>
                  <a:srgbClr val="795E26"/>
                </a:solidFill>
                <a:effectLst/>
                <a:latin typeface="Consolas" panose="020B0609020204030204" pitchFamily="49" charset="0"/>
              </a:rPr>
              <a:t>cudaMallocManaged</a:t>
            </a:r>
            <a:r>
              <a:rPr lang="it-IT" sz="2200" b="0" dirty="0">
                <a:solidFill>
                  <a:srgbClr val="000000"/>
                </a:solidFill>
                <a:effectLst/>
                <a:latin typeface="Consolas" panose="020B0609020204030204" pitchFamily="49" charset="0"/>
              </a:rPr>
              <a:t>(&amp;a, N)</a:t>
            </a:r>
            <a:r>
              <a:rPr lang="it-IT" sz="2200" b="0" dirty="0">
                <a:solidFill>
                  <a:srgbClr val="008000"/>
                </a:solidFill>
                <a:effectLst/>
                <a:latin typeface="Consolas" panose="020B0609020204030204" pitchFamily="49" charset="0"/>
              </a:rPr>
              <a:t>                    </a:t>
            </a:r>
            <a:endParaRPr lang="it-IT" sz="2200" b="0" dirty="0">
              <a:solidFill>
                <a:srgbClr val="000000"/>
              </a:solidFill>
              <a:effectLst/>
              <a:latin typeface="Consolas" panose="020B0609020204030204" pitchFamily="49" charset="0"/>
            </a:endParaRPr>
          </a:p>
          <a:p>
            <a:br>
              <a:rPr lang="it-IT" sz="2200" b="0" dirty="0">
                <a:solidFill>
                  <a:srgbClr val="000000"/>
                </a:solidFill>
                <a:effectLst/>
                <a:latin typeface="Consolas" panose="020B0609020204030204" pitchFamily="49" charset="0"/>
              </a:rPr>
            </a:br>
            <a:r>
              <a:rPr lang="it-IT" sz="2200" b="0" dirty="0" err="1">
                <a:solidFill>
                  <a:srgbClr val="AF00DB"/>
                </a:solidFill>
                <a:effectLst/>
                <a:latin typeface="Consolas" panose="020B0609020204030204" pitchFamily="49" charset="0"/>
              </a:rPr>
              <a:t>if</a:t>
            </a:r>
            <a:r>
              <a:rPr lang="it-IT" sz="2200" b="0" dirty="0">
                <a:solidFill>
                  <a:srgbClr val="000000"/>
                </a:solidFill>
                <a:effectLst/>
                <a:latin typeface="Consolas" panose="020B0609020204030204" pitchFamily="49" charset="0"/>
              </a:rPr>
              <a:t> (</a:t>
            </a:r>
            <a:r>
              <a:rPr lang="it-IT" sz="2200" b="0" dirty="0" err="1">
                <a:solidFill>
                  <a:srgbClr val="000000"/>
                </a:solidFill>
                <a:effectLst/>
                <a:latin typeface="Consolas" panose="020B0609020204030204" pitchFamily="49" charset="0"/>
              </a:rPr>
              <a:t>err</a:t>
            </a:r>
            <a:r>
              <a:rPr lang="it-IT" sz="2200" b="0" dirty="0">
                <a:solidFill>
                  <a:srgbClr val="000000"/>
                </a:solidFill>
                <a:effectLst/>
                <a:latin typeface="Consolas" panose="020B0609020204030204" pitchFamily="49" charset="0"/>
              </a:rPr>
              <a:t> != </a:t>
            </a:r>
            <a:r>
              <a:rPr lang="it-IT" sz="2200" b="0" dirty="0" err="1">
                <a:solidFill>
                  <a:srgbClr val="000000"/>
                </a:solidFill>
                <a:effectLst/>
                <a:latin typeface="Consolas" panose="020B0609020204030204" pitchFamily="49" charset="0"/>
              </a:rPr>
              <a:t>cudaSuccess</a:t>
            </a:r>
            <a:r>
              <a:rPr lang="it-IT" sz="2200" b="0" dirty="0">
                <a:solidFill>
                  <a:srgbClr val="000000"/>
                </a:solidFill>
                <a:effectLst/>
                <a:latin typeface="Consolas" panose="020B0609020204030204" pitchFamily="49" charset="0"/>
              </a:rPr>
              <a:t>)</a:t>
            </a:r>
            <a:r>
              <a:rPr lang="it-IT" sz="2200" b="0" dirty="0">
                <a:solidFill>
                  <a:srgbClr val="008000"/>
                </a:solidFill>
                <a:effectLst/>
                <a:latin typeface="Consolas" panose="020B0609020204030204" pitchFamily="49" charset="0"/>
              </a:rPr>
              <a:t> </a:t>
            </a:r>
            <a:r>
              <a:rPr lang="it-IT" sz="2200" b="0" dirty="0">
                <a:solidFill>
                  <a:srgbClr val="000000"/>
                </a:solidFill>
                <a:effectLst/>
                <a:latin typeface="Consolas" panose="020B0609020204030204" pitchFamily="49" charset="0"/>
              </a:rPr>
              <a:t>{</a:t>
            </a:r>
          </a:p>
          <a:p>
            <a:r>
              <a:rPr lang="it-IT" sz="2200" b="0" dirty="0">
                <a:solidFill>
                  <a:srgbClr val="000000"/>
                </a:solidFill>
                <a:effectLst/>
                <a:latin typeface="Consolas" panose="020B0609020204030204" pitchFamily="49" charset="0"/>
              </a:rPr>
              <a:t>  </a:t>
            </a:r>
            <a:r>
              <a:rPr lang="it-IT" sz="2200" b="0" dirty="0" err="1">
                <a:solidFill>
                  <a:srgbClr val="795E26"/>
                </a:solidFill>
                <a:effectLst/>
                <a:latin typeface="Consolas" panose="020B0609020204030204" pitchFamily="49" charset="0"/>
              </a:rPr>
              <a:t>printf</a:t>
            </a:r>
            <a:r>
              <a:rPr lang="it-IT" sz="2200" b="0" dirty="0">
                <a:solidFill>
                  <a:srgbClr val="000000"/>
                </a:solidFill>
                <a:effectLst/>
                <a:latin typeface="Consolas" panose="020B0609020204030204" pitchFamily="49" charset="0"/>
              </a:rPr>
              <a:t>(</a:t>
            </a:r>
            <a:r>
              <a:rPr lang="it-IT" sz="2200" b="0" dirty="0">
                <a:solidFill>
                  <a:srgbClr val="A31515"/>
                </a:solidFill>
                <a:effectLst/>
                <a:latin typeface="Consolas" panose="020B0609020204030204" pitchFamily="49" charset="0"/>
              </a:rPr>
              <a:t>"</a:t>
            </a:r>
            <a:r>
              <a:rPr lang="it-IT" sz="2200" b="0" dirty="0" err="1">
                <a:solidFill>
                  <a:srgbClr val="A31515"/>
                </a:solidFill>
                <a:effectLst/>
                <a:latin typeface="Consolas" panose="020B0609020204030204" pitchFamily="49" charset="0"/>
              </a:rPr>
              <a:t>Error</a:t>
            </a:r>
            <a:r>
              <a:rPr lang="it-IT" sz="2200" b="0" dirty="0">
                <a:solidFill>
                  <a:srgbClr val="A31515"/>
                </a:solidFill>
                <a:effectLst/>
                <a:latin typeface="Consolas" panose="020B0609020204030204" pitchFamily="49" charset="0"/>
              </a:rPr>
              <a:t>: </a:t>
            </a:r>
            <a:r>
              <a:rPr lang="it-IT" sz="2200" b="0" dirty="0">
                <a:solidFill>
                  <a:srgbClr val="001080"/>
                </a:solidFill>
                <a:effectLst/>
                <a:latin typeface="Consolas" panose="020B0609020204030204" pitchFamily="49" charset="0"/>
              </a:rPr>
              <a:t>%s</a:t>
            </a:r>
            <a:r>
              <a:rPr lang="it-IT" sz="2200" b="0" dirty="0">
                <a:solidFill>
                  <a:srgbClr val="EE0000"/>
                </a:solidFill>
                <a:effectLst/>
                <a:latin typeface="Consolas" panose="020B0609020204030204" pitchFamily="49" charset="0"/>
              </a:rPr>
              <a:t>\n</a:t>
            </a:r>
            <a:r>
              <a:rPr lang="it-IT" sz="2200" b="0" dirty="0">
                <a:solidFill>
                  <a:srgbClr val="A31515"/>
                </a:solidFill>
                <a:effectLst/>
                <a:latin typeface="Consolas" panose="020B0609020204030204" pitchFamily="49" charset="0"/>
              </a:rPr>
              <a:t>"</a:t>
            </a:r>
            <a:r>
              <a:rPr lang="it-IT" sz="2200" b="0" dirty="0">
                <a:solidFill>
                  <a:srgbClr val="000000"/>
                </a:solidFill>
                <a:effectLst/>
                <a:latin typeface="Consolas" panose="020B0609020204030204" pitchFamily="49" charset="0"/>
              </a:rPr>
              <a:t>, </a:t>
            </a:r>
            <a:r>
              <a:rPr lang="it-IT" sz="2200" b="0" dirty="0" err="1">
                <a:solidFill>
                  <a:srgbClr val="795E26"/>
                </a:solidFill>
                <a:effectLst/>
                <a:latin typeface="Consolas" panose="020B0609020204030204" pitchFamily="49" charset="0"/>
              </a:rPr>
              <a:t>cudaGetErrorString</a:t>
            </a:r>
            <a:r>
              <a:rPr lang="it-IT" sz="2200" b="0" dirty="0">
                <a:solidFill>
                  <a:srgbClr val="000000"/>
                </a:solidFill>
                <a:effectLst/>
                <a:latin typeface="Consolas" panose="020B0609020204030204" pitchFamily="49" charset="0"/>
              </a:rPr>
              <a:t>(</a:t>
            </a:r>
            <a:r>
              <a:rPr lang="it-IT" sz="2200" b="0" dirty="0" err="1">
                <a:solidFill>
                  <a:srgbClr val="000000"/>
                </a:solidFill>
                <a:effectLst/>
                <a:latin typeface="Consolas" panose="020B0609020204030204" pitchFamily="49" charset="0"/>
              </a:rPr>
              <a:t>err</a:t>
            </a:r>
            <a:r>
              <a:rPr lang="it-IT" sz="2200" b="0" dirty="0">
                <a:solidFill>
                  <a:srgbClr val="000000"/>
                </a:solidFill>
                <a:effectLst/>
                <a:latin typeface="Consolas" panose="020B0609020204030204" pitchFamily="49" charset="0"/>
              </a:rPr>
              <a:t>));</a:t>
            </a:r>
          </a:p>
          <a:p>
            <a:r>
              <a:rPr lang="it-IT" sz="22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09399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Kernel </a:t>
            </a:r>
            <a:r>
              <a:rPr lang="it-IT" sz="3200" b="1" dirty="0" err="1">
                <a:solidFill>
                  <a:schemeClr val="accent1"/>
                </a:solidFill>
                <a:latin typeface="Century Gothic" panose="020B0502020202020204" pitchFamily="34" charset="0"/>
              </a:rPr>
              <a:t>launch</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errors</a:t>
            </a:r>
            <a:endParaRPr lang="it-IT" sz="3200" b="1" dirty="0">
              <a:solidFill>
                <a:schemeClr val="accent1"/>
              </a:solidFill>
              <a:latin typeface="Century Gothic" panose="020B0502020202020204" pitchFamily="34" charset="0"/>
            </a:endParaRP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1038021" cy="2677656"/>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Century Gothic" panose="020B0502020202020204" pitchFamily="34" charset="0"/>
              </a:rPr>
              <a:t>Kernel</a:t>
            </a:r>
            <a:r>
              <a:rPr lang="en-US" sz="2400" dirty="0">
                <a:latin typeface="Century Gothic" panose="020B0502020202020204" pitchFamily="34" charset="0"/>
              </a:rPr>
              <a:t> are defined to return void, so they do not return a value of type </a:t>
            </a:r>
            <a:r>
              <a:rPr lang="en-US" sz="2400" dirty="0" err="1">
                <a:latin typeface="Consolas" panose="020B0609020204030204" pitchFamily="49" charset="0"/>
              </a:rPr>
              <a:t>cudaError_t</a:t>
            </a:r>
            <a:r>
              <a:rPr lang="en-US" sz="2400" dirty="0">
                <a:latin typeface="Century Gothic" panose="020B0502020202020204" pitchFamily="34" charset="0"/>
              </a:rPr>
              <a:t>.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Example: launch configuration is erroneous.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b="1" dirty="0" err="1">
                <a:latin typeface="Consolas" panose="020B0609020204030204" pitchFamily="49" charset="0"/>
              </a:rPr>
              <a:t>cudaGetLastError</a:t>
            </a:r>
            <a:r>
              <a:rPr lang="en-US" sz="2400" dirty="0">
                <a:latin typeface="Century Gothic" panose="020B0502020202020204" pitchFamily="34" charset="0"/>
              </a:rPr>
              <a:t> function return a value of type </a:t>
            </a:r>
            <a:r>
              <a:rPr lang="en-US" sz="2400" dirty="0" err="1">
                <a:latin typeface="Consolas" panose="020B0609020204030204" pitchFamily="49" charset="0"/>
              </a:rPr>
              <a:t>cudaError_t</a:t>
            </a:r>
            <a:r>
              <a:rPr lang="en-US" sz="2400" dirty="0">
                <a:latin typeface="Century Gothic" panose="020B0502020202020204" pitchFamily="34" charset="0"/>
              </a:rPr>
              <a:t> can be used to catch kernel errors. </a:t>
            </a:r>
          </a:p>
        </p:txBody>
      </p:sp>
      <p:sp>
        <p:nvSpPr>
          <p:cNvPr id="8" name="CasellaDiTesto 7">
            <a:extLst>
              <a:ext uri="{FF2B5EF4-FFF2-40B4-BE49-F238E27FC236}">
                <a16:creationId xmlns:a16="http://schemas.microsoft.com/office/drawing/2014/main" id="{3389C5FE-14EC-4AF8-A66B-F55DCAB7F2C4}"/>
              </a:ext>
            </a:extLst>
          </p:cNvPr>
          <p:cNvSpPr txBox="1"/>
          <p:nvPr/>
        </p:nvSpPr>
        <p:spPr>
          <a:xfrm>
            <a:off x="1878104" y="4021701"/>
            <a:ext cx="8865870" cy="2677656"/>
          </a:xfrm>
          <a:prstGeom prst="rect">
            <a:avLst/>
          </a:prstGeom>
          <a:noFill/>
        </p:spPr>
        <p:txBody>
          <a:bodyPr wrap="square">
            <a:spAutoFit/>
          </a:bodyPr>
          <a:lstStyle/>
          <a:p>
            <a:r>
              <a:rPr lang="it-IT" sz="2400" b="0" dirty="0" err="1">
                <a:solidFill>
                  <a:srgbClr val="000000"/>
                </a:solidFill>
                <a:effectLst/>
                <a:latin typeface="Consolas" panose="020B0609020204030204" pitchFamily="49" charset="0"/>
              </a:rPr>
              <a:t>someKernel</a:t>
            </a:r>
            <a:r>
              <a:rPr lang="it-IT" sz="2400" b="0" dirty="0">
                <a:solidFill>
                  <a:srgbClr val="000000"/>
                </a:solidFill>
                <a:effectLst/>
                <a:latin typeface="Consolas" panose="020B0609020204030204" pitchFamily="49" charset="0"/>
              </a:rPr>
              <a:t>&lt;&lt;&lt;</a:t>
            </a:r>
            <a:r>
              <a:rPr lang="it-IT" sz="2400" b="0" dirty="0">
                <a:solidFill>
                  <a:srgbClr val="098658"/>
                </a:solidFill>
                <a:effectLst/>
                <a:latin typeface="Consolas" panose="020B0609020204030204" pitchFamily="49" charset="0"/>
              </a:rPr>
              <a:t>1</a:t>
            </a:r>
            <a:r>
              <a:rPr lang="it-IT" sz="2400" b="0" dirty="0">
                <a:solidFill>
                  <a:srgbClr val="000000"/>
                </a:solidFill>
                <a:effectLst/>
                <a:latin typeface="Consolas" panose="020B0609020204030204" pitchFamily="49" charset="0"/>
              </a:rPr>
              <a:t>, -</a:t>
            </a:r>
            <a:r>
              <a:rPr lang="it-IT" sz="2400" b="0" dirty="0">
                <a:solidFill>
                  <a:srgbClr val="098658"/>
                </a:solidFill>
                <a:effectLst/>
                <a:latin typeface="Consolas" panose="020B0609020204030204" pitchFamily="49" charset="0"/>
              </a:rPr>
              <a:t>1</a:t>
            </a:r>
            <a:r>
              <a:rPr lang="it-IT" sz="2400" b="0" dirty="0">
                <a:solidFill>
                  <a:srgbClr val="000000"/>
                </a:solidFill>
                <a:effectLst/>
                <a:latin typeface="Consolas" panose="020B0609020204030204" pitchFamily="49" charset="0"/>
              </a:rPr>
              <a:t>&gt;&gt;&gt;();</a:t>
            </a:r>
            <a:r>
              <a:rPr lang="it-IT" sz="2400" b="0" dirty="0">
                <a:solidFill>
                  <a:srgbClr val="008000"/>
                </a:solidFill>
                <a:effectLst/>
                <a:latin typeface="Consolas" panose="020B0609020204030204" pitchFamily="49" charset="0"/>
              </a:rPr>
              <a:t>  </a:t>
            </a:r>
            <a:endParaRPr lang="it-IT" sz="2400" b="0" dirty="0">
              <a:solidFill>
                <a:srgbClr val="000000"/>
              </a:solidFill>
              <a:effectLst/>
              <a:latin typeface="Consolas" panose="020B0609020204030204" pitchFamily="49" charset="0"/>
            </a:endParaRPr>
          </a:p>
          <a:p>
            <a:br>
              <a:rPr lang="it-IT" sz="2400" b="0" dirty="0">
                <a:solidFill>
                  <a:srgbClr val="000000"/>
                </a:solidFill>
                <a:effectLst/>
                <a:latin typeface="Consolas" panose="020B0609020204030204" pitchFamily="49" charset="0"/>
              </a:rPr>
            </a:br>
            <a:r>
              <a:rPr lang="it-IT" sz="2400" b="0" dirty="0" err="1">
                <a:solidFill>
                  <a:srgbClr val="267F99"/>
                </a:solidFill>
                <a:effectLst/>
                <a:latin typeface="Consolas" panose="020B0609020204030204" pitchFamily="49" charset="0"/>
              </a:rPr>
              <a:t>cudaError_t</a:t>
            </a:r>
            <a:r>
              <a:rPr lang="it-IT" sz="2400" b="0" dirty="0">
                <a:solidFill>
                  <a:srgbClr val="000000"/>
                </a:solidFill>
                <a:effectLst/>
                <a:latin typeface="Consolas" panose="020B0609020204030204" pitchFamily="49" charset="0"/>
              </a:rPr>
              <a:t> </a:t>
            </a:r>
            <a:r>
              <a:rPr lang="it-IT" sz="2400" b="0" dirty="0" err="1">
                <a:solidFill>
                  <a:srgbClr val="001080"/>
                </a:solidFill>
                <a:effectLst/>
                <a:latin typeface="Consolas" panose="020B0609020204030204" pitchFamily="49" charset="0"/>
              </a:rPr>
              <a:t>err</a:t>
            </a:r>
            <a:r>
              <a:rPr lang="it-IT" sz="2400" b="0" dirty="0">
                <a:solidFill>
                  <a:srgbClr val="000000"/>
                </a:solidFill>
                <a:effectLst/>
                <a:latin typeface="Consolas" panose="020B0609020204030204" pitchFamily="49" charset="0"/>
              </a:rPr>
              <a:t>;</a:t>
            </a:r>
          </a:p>
          <a:p>
            <a:r>
              <a:rPr lang="it-IT" sz="2400" b="0" dirty="0" err="1">
                <a:solidFill>
                  <a:srgbClr val="001080"/>
                </a:solidFill>
                <a:effectLst/>
                <a:latin typeface="Consolas" panose="020B0609020204030204" pitchFamily="49" charset="0"/>
              </a:rPr>
              <a:t>err</a:t>
            </a:r>
            <a:r>
              <a:rPr lang="it-IT" sz="2400" b="0" dirty="0">
                <a:solidFill>
                  <a:srgbClr val="000000"/>
                </a:solidFill>
                <a:effectLst/>
                <a:latin typeface="Consolas" panose="020B0609020204030204" pitchFamily="49" charset="0"/>
              </a:rPr>
              <a:t> = </a:t>
            </a:r>
            <a:r>
              <a:rPr lang="it-IT" sz="2400" b="0" dirty="0" err="1">
                <a:solidFill>
                  <a:srgbClr val="795E26"/>
                </a:solidFill>
                <a:effectLst/>
                <a:latin typeface="Consolas" panose="020B0609020204030204" pitchFamily="49" charset="0"/>
              </a:rPr>
              <a:t>cudaGetLastError</a:t>
            </a:r>
            <a:r>
              <a:rPr lang="it-IT" sz="2400" b="0" dirty="0">
                <a:solidFill>
                  <a:srgbClr val="000000"/>
                </a:solidFill>
                <a:effectLst/>
                <a:latin typeface="Consolas" panose="020B0609020204030204" pitchFamily="49" charset="0"/>
              </a:rPr>
              <a:t>();</a:t>
            </a:r>
            <a:r>
              <a:rPr lang="it-IT" sz="2400" b="0" dirty="0">
                <a:solidFill>
                  <a:srgbClr val="008000"/>
                </a:solidFill>
                <a:effectLst/>
                <a:latin typeface="Consolas" panose="020B0609020204030204" pitchFamily="49" charset="0"/>
              </a:rPr>
              <a:t> </a:t>
            </a:r>
          </a:p>
          <a:p>
            <a:r>
              <a:rPr lang="it-IT" sz="2400" b="0" dirty="0" err="1">
                <a:solidFill>
                  <a:srgbClr val="AF00DB"/>
                </a:solidFill>
                <a:effectLst/>
                <a:latin typeface="Consolas" panose="020B0609020204030204" pitchFamily="49" charset="0"/>
              </a:rPr>
              <a:t>if</a:t>
            </a:r>
            <a:r>
              <a:rPr lang="it-IT" sz="2400" b="0" dirty="0">
                <a:solidFill>
                  <a:srgbClr val="000000"/>
                </a:solidFill>
                <a:effectLst/>
                <a:latin typeface="Consolas" panose="020B0609020204030204" pitchFamily="49" charset="0"/>
              </a:rPr>
              <a:t> (</a:t>
            </a:r>
            <a:r>
              <a:rPr lang="it-IT" sz="2400" b="0" dirty="0" err="1">
                <a:solidFill>
                  <a:srgbClr val="000000"/>
                </a:solidFill>
                <a:effectLst/>
                <a:latin typeface="Consolas" panose="020B0609020204030204" pitchFamily="49" charset="0"/>
              </a:rPr>
              <a:t>err</a:t>
            </a:r>
            <a:r>
              <a:rPr lang="it-IT" sz="2400" b="0" dirty="0">
                <a:solidFill>
                  <a:srgbClr val="000000"/>
                </a:solidFill>
                <a:effectLst/>
                <a:latin typeface="Consolas" panose="020B0609020204030204" pitchFamily="49" charset="0"/>
              </a:rPr>
              <a:t> != </a:t>
            </a:r>
            <a:r>
              <a:rPr lang="it-IT" sz="2400" b="0" dirty="0" err="1">
                <a:solidFill>
                  <a:srgbClr val="000000"/>
                </a:solidFill>
                <a:effectLst/>
                <a:latin typeface="Consolas" panose="020B0609020204030204" pitchFamily="49" charset="0"/>
              </a:rPr>
              <a:t>cudaSuccess</a:t>
            </a:r>
            <a:r>
              <a:rPr lang="it-IT" sz="2400" b="0" dirty="0">
                <a:solidFill>
                  <a:srgbClr val="000000"/>
                </a:solidFill>
                <a:effectLst/>
                <a:latin typeface="Consolas" panose="020B0609020204030204" pitchFamily="49" charset="0"/>
              </a:rPr>
              <a:t>) {</a:t>
            </a:r>
          </a:p>
          <a:p>
            <a:r>
              <a:rPr lang="it-IT" sz="2400" b="0" dirty="0">
                <a:solidFill>
                  <a:srgbClr val="000000"/>
                </a:solidFill>
                <a:effectLst/>
                <a:latin typeface="Consolas" panose="020B0609020204030204" pitchFamily="49" charset="0"/>
              </a:rPr>
              <a:t>  </a:t>
            </a:r>
            <a:r>
              <a:rPr lang="it-IT" sz="2400" b="0" dirty="0" err="1">
                <a:solidFill>
                  <a:srgbClr val="795E26"/>
                </a:solidFill>
                <a:effectLst/>
                <a:latin typeface="Consolas" panose="020B0609020204030204" pitchFamily="49" charset="0"/>
              </a:rPr>
              <a:t>printf</a:t>
            </a:r>
            <a:r>
              <a:rPr lang="it-IT" sz="2400" b="0" dirty="0">
                <a:solidFill>
                  <a:srgbClr val="000000"/>
                </a:solidFill>
                <a:effectLst/>
                <a:latin typeface="Consolas" panose="020B0609020204030204" pitchFamily="49" charset="0"/>
              </a:rPr>
              <a:t>(</a:t>
            </a:r>
            <a:r>
              <a:rPr lang="it-IT" sz="2400" b="0" dirty="0">
                <a:solidFill>
                  <a:srgbClr val="A31515"/>
                </a:solidFill>
                <a:effectLst/>
                <a:latin typeface="Consolas" panose="020B0609020204030204" pitchFamily="49" charset="0"/>
              </a:rPr>
              <a:t>"</a:t>
            </a:r>
            <a:r>
              <a:rPr lang="it-IT" sz="2400" b="0" dirty="0" err="1">
                <a:solidFill>
                  <a:srgbClr val="A31515"/>
                </a:solidFill>
                <a:effectLst/>
                <a:latin typeface="Consolas" panose="020B0609020204030204" pitchFamily="49" charset="0"/>
              </a:rPr>
              <a:t>Error</a:t>
            </a:r>
            <a:r>
              <a:rPr lang="it-IT" sz="2400" b="0" dirty="0">
                <a:solidFill>
                  <a:srgbClr val="A31515"/>
                </a:solidFill>
                <a:effectLst/>
                <a:latin typeface="Consolas" panose="020B0609020204030204" pitchFamily="49" charset="0"/>
              </a:rPr>
              <a:t>: </a:t>
            </a:r>
            <a:r>
              <a:rPr lang="it-IT" sz="2400" b="0" dirty="0">
                <a:solidFill>
                  <a:srgbClr val="001080"/>
                </a:solidFill>
                <a:effectLst/>
                <a:latin typeface="Consolas" panose="020B0609020204030204" pitchFamily="49" charset="0"/>
              </a:rPr>
              <a:t>%s</a:t>
            </a:r>
            <a:r>
              <a:rPr lang="it-IT" sz="2400" b="0" dirty="0">
                <a:solidFill>
                  <a:srgbClr val="EE0000"/>
                </a:solidFill>
                <a:effectLst/>
                <a:latin typeface="Consolas" panose="020B0609020204030204" pitchFamily="49" charset="0"/>
              </a:rPr>
              <a:t>\n</a:t>
            </a:r>
            <a:r>
              <a:rPr lang="it-IT" sz="2400" b="0" dirty="0">
                <a:solidFill>
                  <a:srgbClr val="A31515"/>
                </a:solidFill>
                <a:effectLst/>
                <a:latin typeface="Consolas" panose="020B0609020204030204" pitchFamily="49" charset="0"/>
              </a:rPr>
              <a:t>"</a:t>
            </a:r>
            <a:r>
              <a:rPr lang="it-IT" sz="2400" b="0" dirty="0">
                <a:solidFill>
                  <a:srgbClr val="000000"/>
                </a:solidFill>
                <a:effectLst/>
                <a:latin typeface="Consolas" panose="020B0609020204030204" pitchFamily="49" charset="0"/>
              </a:rPr>
              <a:t>, </a:t>
            </a:r>
            <a:r>
              <a:rPr lang="it-IT" sz="2400" b="0" dirty="0" err="1">
                <a:solidFill>
                  <a:srgbClr val="795E26"/>
                </a:solidFill>
                <a:effectLst/>
                <a:latin typeface="Consolas" panose="020B0609020204030204" pitchFamily="49" charset="0"/>
              </a:rPr>
              <a:t>cudaGetErrorString</a:t>
            </a:r>
            <a:r>
              <a:rPr lang="it-IT" sz="2400" b="0" dirty="0">
                <a:solidFill>
                  <a:srgbClr val="000000"/>
                </a:solidFill>
                <a:effectLst/>
                <a:latin typeface="Consolas" panose="020B0609020204030204" pitchFamily="49" charset="0"/>
              </a:rPr>
              <a:t>(</a:t>
            </a:r>
            <a:r>
              <a:rPr lang="it-IT" sz="2400" b="0" dirty="0" err="1">
                <a:solidFill>
                  <a:srgbClr val="000000"/>
                </a:solidFill>
                <a:effectLst/>
                <a:latin typeface="Consolas" panose="020B0609020204030204" pitchFamily="49" charset="0"/>
              </a:rPr>
              <a:t>err</a:t>
            </a:r>
            <a:r>
              <a:rPr lang="it-IT" sz="2400" b="0" dirty="0">
                <a:solidFill>
                  <a:srgbClr val="000000"/>
                </a:solidFill>
                <a:effectLst/>
                <a:latin typeface="Consolas" panose="020B0609020204030204" pitchFamily="49" charset="0"/>
              </a:rPr>
              <a:t>));</a:t>
            </a:r>
          </a:p>
          <a:p>
            <a:r>
              <a:rPr lang="it-IT"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9281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Asynchronous</a:t>
            </a:r>
            <a:r>
              <a:rPr lang="it-IT" sz="3200" b="1" dirty="0">
                <a:solidFill>
                  <a:schemeClr val="accent1"/>
                </a:solidFill>
                <a:latin typeface="Century Gothic" panose="020B0502020202020204" pitchFamily="34" charset="0"/>
              </a:rPr>
              <a:t> </a:t>
            </a:r>
            <a:r>
              <a:rPr lang="it-IT" sz="3200" b="1" dirty="0" err="1">
                <a:solidFill>
                  <a:schemeClr val="accent1"/>
                </a:solidFill>
                <a:latin typeface="Century Gothic" panose="020B0502020202020204" pitchFamily="34" charset="0"/>
              </a:rPr>
              <a:t>errors</a:t>
            </a:r>
            <a:endParaRPr lang="it-IT" sz="3200" b="1" dirty="0">
              <a:solidFill>
                <a:schemeClr val="accent1"/>
              </a:solidFill>
              <a:latin typeface="Century Gothic" panose="020B0502020202020204" pitchFamily="34" charset="0"/>
            </a:endParaRP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1038021"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To catch errors that occur in </a:t>
            </a:r>
            <a:r>
              <a:rPr lang="en-US" sz="2400" b="1" dirty="0">
                <a:latin typeface="Century Gothic" panose="020B0502020202020204" pitchFamily="34" charset="0"/>
              </a:rPr>
              <a:t>asynchronous part</a:t>
            </a:r>
            <a:r>
              <a:rPr lang="en-US" sz="2400" dirty="0">
                <a:latin typeface="Century Gothic" panose="020B0502020202020204" pitchFamily="34" charset="0"/>
              </a:rPr>
              <a:t> of the code (for example during the execution of an asynchronous kernel), check the </a:t>
            </a:r>
            <a:r>
              <a:rPr lang="en-US" sz="2400" b="1" dirty="0">
                <a:latin typeface="Century Gothic" panose="020B0502020202020204" pitchFamily="34" charset="0"/>
              </a:rPr>
              <a:t>status returned by a subsequent synchronizing CUDA runtime API call, </a:t>
            </a:r>
            <a:r>
              <a:rPr lang="en-US" sz="2400" dirty="0">
                <a:latin typeface="Century Gothic" panose="020B0502020202020204" pitchFamily="34" charset="0"/>
              </a:rPr>
              <a:t>such as </a:t>
            </a:r>
            <a:r>
              <a:rPr lang="en-US" sz="2400" dirty="0" err="1">
                <a:latin typeface="Consolas" panose="020B0609020204030204" pitchFamily="49" charset="0"/>
              </a:rPr>
              <a:t>cudaDeviceSynchronize</a:t>
            </a:r>
            <a:endParaRPr lang="en-US" sz="2400" dirty="0">
              <a:latin typeface="Consolas" panose="020B0609020204030204" pitchFamily="49" charset="0"/>
            </a:endParaRPr>
          </a:p>
        </p:txBody>
      </p:sp>
      <p:sp>
        <p:nvSpPr>
          <p:cNvPr id="8" name="CasellaDiTesto 7">
            <a:extLst>
              <a:ext uri="{FF2B5EF4-FFF2-40B4-BE49-F238E27FC236}">
                <a16:creationId xmlns:a16="http://schemas.microsoft.com/office/drawing/2014/main" id="{3389C5FE-14EC-4AF8-A66B-F55DCAB7F2C4}"/>
              </a:ext>
            </a:extLst>
          </p:cNvPr>
          <p:cNvSpPr txBox="1"/>
          <p:nvPr/>
        </p:nvSpPr>
        <p:spPr>
          <a:xfrm>
            <a:off x="1878104" y="3587361"/>
            <a:ext cx="8865870" cy="1938992"/>
          </a:xfrm>
          <a:prstGeom prst="rect">
            <a:avLst/>
          </a:prstGeom>
          <a:noFill/>
        </p:spPr>
        <p:txBody>
          <a:bodyPr wrap="square">
            <a:spAutoFit/>
          </a:bodyPr>
          <a:lstStyle/>
          <a:p>
            <a:r>
              <a:rPr lang="it-IT" sz="2400" b="0" dirty="0" err="1">
                <a:solidFill>
                  <a:srgbClr val="267F99"/>
                </a:solidFill>
                <a:effectLst/>
                <a:latin typeface="Consolas" panose="020B0609020204030204" pitchFamily="49" charset="0"/>
              </a:rPr>
              <a:t>cudaError_t</a:t>
            </a:r>
            <a:r>
              <a:rPr lang="it-IT" sz="2400" b="0" dirty="0">
                <a:solidFill>
                  <a:srgbClr val="000000"/>
                </a:solidFill>
                <a:effectLst/>
                <a:latin typeface="Consolas" panose="020B0609020204030204" pitchFamily="49" charset="0"/>
              </a:rPr>
              <a:t> </a:t>
            </a:r>
            <a:r>
              <a:rPr lang="it-IT" sz="2400" dirty="0" err="1">
                <a:solidFill>
                  <a:srgbClr val="001080"/>
                </a:solidFill>
                <a:latin typeface="Consolas" panose="020B0609020204030204" pitchFamily="49" charset="0"/>
              </a:rPr>
              <a:t>asynchE</a:t>
            </a:r>
            <a:r>
              <a:rPr lang="it-IT" sz="2400" b="0" dirty="0" err="1">
                <a:solidFill>
                  <a:srgbClr val="001080"/>
                </a:solidFill>
                <a:effectLst/>
                <a:latin typeface="Consolas" panose="020B0609020204030204" pitchFamily="49" charset="0"/>
              </a:rPr>
              <a:t>rr</a:t>
            </a:r>
            <a:r>
              <a:rPr lang="it-IT" sz="2400" b="0" dirty="0">
                <a:solidFill>
                  <a:srgbClr val="000000"/>
                </a:solidFill>
                <a:effectLst/>
                <a:latin typeface="Consolas" panose="020B0609020204030204" pitchFamily="49" charset="0"/>
              </a:rPr>
              <a:t>;</a:t>
            </a:r>
          </a:p>
          <a:p>
            <a:r>
              <a:rPr lang="it-IT" sz="2400" b="0" dirty="0" err="1">
                <a:solidFill>
                  <a:srgbClr val="001080"/>
                </a:solidFill>
                <a:effectLst/>
                <a:latin typeface="Consolas" panose="020B0609020204030204" pitchFamily="49" charset="0"/>
              </a:rPr>
              <a:t>asynchErr</a:t>
            </a:r>
            <a:r>
              <a:rPr lang="it-IT" sz="2400" b="0" dirty="0">
                <a:solidFill>
                  <a:srgbClr val="000000"/>
                </a:solidFill>
                <a:effectLst/>
                <a:latin typeface="Consolas" panose="020B0609020204030204" pitchFamily="49" charset="0"/>
              </a:rPr>
              <a:t> = </a:t>
            </a:r>
            <a:r>
              <a:rPr lang="it-IT" sz="2400" b="0" dirty="0" err="1">
                <a:solidFill>
                  <a:srgbClr val="795E26"/>
                </a:solidFill>
                <a:effectLst/>
                <a:latin typeface="Consolas" panose="020B0609020204030204" pitchFamily="49" charset="0"/>
              </a:rPr>
              <a:t>cudaDeviceSynchronize</a:t>
            </a:r>
            <a:r>
              <a:rPr lang="it-IT" sz="2400" b="0" dirty="0">
                <a:solidFill>
                  <a:srgbClr val="000000"/>
                </a:solidFill>
                <a:effectLst/>
                <a:latin typeface="Consolas" panose="020B0609020204030204" pitchFamily="49" charset="0"/>
              </a:rPr>
              <a:t>();</a:t>
            </a:r>
            <a:r>
              <a:rPr lang="it-IT" sz="2400" b="0" dirty="0">
                <a:solidFill>
                  <a:srgbClr val="008000"/>
                </a:solidFill>
                <a:effectLst/>
                <a:latin typeface="Consolas" panose="020B0609020204030204" pitchFamily="49" charset="0"/>
              </a:rPr>
              <a:t> </a:t>
            </a:r>
          </a:p>
          <a:p>
            <a:r>
              <a:rPr lang="it-IT" sz="2400" b="0" dirty="0" err="1">
                <a:solidFill>
                  <a:srgbClr val="AF00DB"/>
                </a:solidFill>
                <a:effectLst/>
                <a:latin typeface="Consolas" panose="020B0609020204030204" pitchFamily="49" charset="0"/>
              </a:rPr>
              <a:t>if</a:t>
            </a:r>
            <a:r>
              <a:rPr lang="it-IT" sz="2400" b="0" dirty="0">
                <a:solidFill>
                  <a:srgbClr val="000000"/>
                </a:solidFill>
                <a:effectLst/>
                <a:latin typeface="Consolas" panose="020B0609020204030204" pitchFamily="49" charset="0"/>
              </a:rPr>
              <a:t> (</a:t>
            </a:r>
            <a:r>
              <a:rPr lang="it-IT" sz="2400" b="0" dirty="0" err="1">
                <a:solidFill>
                  <a:srgbClr val="000000"/>
                </a:solidFill>
                <a:effectLst/>
                <a:latin typeface="Consolas" panose="020B0609020204030204" pitchFamily="49" charset="0"/>
              </a:rPr>
              <a:t>asynchErr</a:t>
            </a:r>
            <a:r>
              <a:rPr lang="it-IT" sz="2400" b="0" dirty="0">
                <a:solidFill>
                  <a:srgbClr val="000000"/>
                </a:solidFill>
                <a:effectLst/>
                <a:latin typeface="Consolas" panose="020B0609020204030204" pitchFamily="49" charset="0"/>
              </a:rPr>
              <a:t> != </a:t>
            </a:r>
            <a:r>
              <a:rPr lang="it-IT" sz="2400" b="0" dirty="0" err="1">
                <a:solidFill>
                  <a:srgbClr val="000000"/>
                </a:solidFill>
                <a:effectLst/>
                <a:latin typeface="Consolas" panose="020B0609020204030204" pitchFamily="49" charset="0"/>
              </a:rPr>
              <a:t>cudaSuccess</a:t>
            </a:r>
            <a:r>
              <a:rPr lang="it-IT" sz="2400" b="0" dirty="0">
                <a:solidFill>
                  <a:srgbClr val="000000"/>
                </a:solidFill>
                <a:effectLst/>
                <a:latin typeface="Consolas" panose="020B0609020204030204" pitchFamily="49" charset="0"/>
              </a:rPr>
              <a:t>) {</a:t>
            </a:r>
          </a:p>
          <a:p>
            <a:r>
              <a:rPr lang="it-IT" sz="2400" b="0" dirty="0">
                <a:solidFill>
                  <a:srgbClr val="000000"/>
                </a:solidFill>
                <a:effectLst/>
                <a:latin typeface="Consolas" panose="020B0609020204030204" pitchFamily="49" charset="0"/>
              </a:rPr>
              <a:t>  </a:t>
            </a:r>
            <a:r>
              <a:rPr lang="it-IT" sz="2400" b="0" dirty="0" err="1">
                <a:solidFill>
                  <a:srgbClr val="795E26"/>
                </a:solidFill>
                <a:effectLst/>
                <a:latin typeface="Consolas" panose="020B0609020204030204" pitchFamily="49" charset="0"/>
              </a:rPr>
              <a:t>printf</a:t>
            </a:r>
            <a:r>
              <a:rPr lang="it-IT" sz="2400" b="0" dirty="0">
                <a:solidFill>
                  <a:srgbClr val="000000"/>
                </a:solidFill>
                <a:effectLst/>
                <a:latin typeface="Consolas" panose="020B0609020204030204" pitchFamily="49" charset="0"/>
              </a:rPr>
              <a:t>(</a:t>
            </a:r>
            <a:r>
              <a:rPr lang="it-IT" sz="2400" b="0" dirty="0">
                <a:solidFill>
                  <a:srgbClr val="A31515"/>
                </a:solidFill>
                <a:effectLst/>
                <a:latin typeface="Consolas" panose="020B0609020204030204" pitchFamily="49" charset="0"/>
              </a:rPr>
              <a:t>"</a:t>
            </a:r>
            <a:r>
              <a:rPr lang="it-IT" sz="2400" b="0" dirty="0" err="1">
                <a:solidFill>
                  <a:srgbClr val="A31515"/>
                </a:solidFill>
                <a:effectLst/>
                <a:latin typeface="Consolas" panose="020B0609020204030204" pitchFamily="49" charset="0"/>
              </a:rPr>
              <a:t>Error</a:t>
            </a:r>
            <a:r>
              <a:rPr lang="it-IT" sz="2400" b="0" dirty="0">
                <a:solidFill>
                  <a:srgbClr val="A31515"/>
                </a:solidFill>
                <a:effectLst/>
                <a:latin typeface="Consolas" panose="020B0609020204030204" pitchFamily="49" charset="0"/>
              </a:rPr>
              <a:t>: </a:t>
            </a:r>
            <a:r>
              <a:rPr lang="it-IT" sz="2400" b="0" dirty="0">
                <a:solidFill>
                  <a:srgbClr val="001080"/>
                </a:solidFill>
                <a:effectLst/>
                <a:latin typeface="Consolas" panose="020B0609020204030204" pitchFamily="49" charset="0"/>
              </a:rPr>
              <a:t>%s</a:t>
            </a:r>
            <a:r>
              <a:rPr lang="it-IT" sz="2400" b="0" dirty="0">
                <a:solidFill>
                  <a:srgbClr val="EE0000"/>
                </a:solidFill>
                <a:effectLst/>
                <a:latin typeface="Consolas" panose="020B0609020204030204" pitchFamily="49" charset="0"/>
              </a:rPr>
              <a:t>\n</a:t>
            </a:r>
            <a:r>
              <a:rPr lang="it-IT" sz="2400" b="0" dirty="0">
                <a:solidFill>
                  <a:srgbClr val="A31515"/>
                </a:solidFill>
                <a:effectLst/>
                <a:latin typeface="Consolas" panose="020B0609020204030204" pitchFamily="49" charset="0"/>
              </a:rPr>
              <a:t>"</a:t>
            </a:r>
            <a:r>
              <a:rPr lang="it-IT" sz="2400" b="0" dirty="0">
                <a:solidFill>
                  <a:srgbClr val="000000"/>
                </a:solidFill>
                <a:effectLst/>
                <a:latin typeface="Consolas" panose="020B0609020204030204" pitchFamily="49" charset="0"/>
              </a:rPr>
              <a:t>, </a:t>
            </a:r>
            <a:r>
              <a:rPr lang="it-IT" sz="2400" b="0" dirty="0" err="1">
                <a:solidFill>
                  <a:srgbClr val="795E26"/>
                </a:solidFill>
                <a:effectLst/>
                <a:latin typeface="Consolas" panose="020B0609020204030204" pitchFamily="49" charset="0"/>
              </a:rPr>
              <a:t>cudaGetErrorString</a:t>
            </a:r>
            <a:r>
              <a:rPr lang="it-IT" sz="2400" b="0" dirty="0">
                <a:solidFill>
                  <a:srgbClr val="000000"/>
                </a:solidFill>
                <a:effectLst/>
                <a:latin typeface="Consolas" panose="020B0609020204030204" pitchFamily="49" charset="0"/>
              </a:rPr>
              <a:t>(</a:t>
            </a:r>
            <a:r>
              <a:rPr lang="it-IT" sz="2400" b="0" dirty="0" err="1">
                <a:solidFill>
                  <a:srgbClr val="000000"/>
                </a:solidFill>
                <a:effectLst/>
                <a:latin typeface="Consolas" panose="020B0609020204030204" pitchFamily="49" charset="0"/>
              </a:rPr>
              <a:t>err</a:t>
            </a:r>
            <a:r>
              <a:rPr lang="it-IT" sz="2400" b="0" dirty="0">
                <a:solidFill>
                  <a:srgbClr val="000000"/>
                </a:solidFill>
                <a:effectLst/>
                <a:latin typeface="Consolas" panose="020B0609020204030204" pitchFamily="49" charset="0"/>
              </a:rPr>
              <a:t>));</a:t>
            </a:r>
          </a:p>
          <a:p>
            <a:r>
              <a:rPr lang="it-IT"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6658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23013FAC-B508-8A4A-A4F9-81F19C89D93C}"/>
              </a:ext>
            </a:extLst>
          </p:cNvPr>
          <p:cNvSpPr/>
          <p:nvPr/>
        </p:nvSpPr>
        <p:spPr>
          <a:xfrm>
            <a:off x="0" y="0"/>
            <a:ext cx="12192000" cy="2943810"/>
          </a:xfrm>
          <a:prstGeom prst="rect">
            <a:avLst/>
          </a:prstGeom>
          <a:solidFill>
            <a:srgbClr val="1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B6187909-5186-2042-B995-9B0DA4935A59}"/>
              </a:ext>
            </a:extLst>
          </p:cNvPr>
          <p:cNvSpPr/>
          <p:nvPr/>
        </p:nvSpPr>
        <p:spPr>
          <a:xfrm>
            <a:off x="0" y="2943811"/>
            <a:ext cx="12191999" cy="391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CBBC3D14-3B96-2349-9C8D-A30D97D0F485}"/>
              </a:ext>
            </a:extLst>
          </p:cNvPr>
          <p:cNvPicPr>
            <a:picLocks noChangeAspect="1"/>
          </p:cNvPicPr>
          <p:nvPr/>
        </p:nvPicPr>
        <p:blipFill rotWithShape="1">
          <a:blip r:embed="rId2">
            <a:alphaModFix amt="50000"/>
          </a:blip>
          <a:srcRect b="56989"/>
          <a:stretch/>
        </p:blipFill>
        <p:spPr>
          <a:xfrm>
            <a:off x="0" y="0"/>
            <a:ext cx="12191998" cy="2943810"/>
          </a:xfrm>
          <a:prstGeom prst="rect">
            <a:avLst/>
          </a:prstGeom>
        </p:spPr>
      </p:pic>
      <p:sp>
        <p:nvSpPr>
          <p:cNvPr id="6" name="CasellaDiTesto 5">
            <a:extLst>
              <a:ext uri="{FF2B5EF4-FFF2-40B4-BE49-F238E27FC236}">
                <a16:creationId xmlns:a16="http://schemas.microsoft.com/office/drawing/2014/main" id="{8B6A8B95-77E1-FA47-A08B-F2221BA715DB}"/>
              </a:ext>
            </a:extLst>
          </p:cNvPr>
          <p:cNvSpPr txBox="1"/>
          <p:nvPr/>
        </p:nvSpPr>
        <p:spPr>
          <a:xfrm>
            <a:off x="-3" y="3664419"/>
            <a:ext cx="12192001" cy="923330"/>
          </a:xfrm>
          <a:prstGeom prst="rect">
            <a:avLst/>
          </a:prstGeom>
          <a:noFill/>
        </p:spPr>
        <p:txBody>
          <a:bodyPr wrap="square" rtlCol="0">
            <a:spAutoFit/>
          </a:bodyPr>
          <a:lstStyle>
            <a:defPPr>
              <a:defRPr lang="it-IT"/>
            </a:defPPr>
            <a:lvl1pPr algn="ctr">
              <a:defRPr sz="4800" b="1">
                <a:solidFill>
                  <a:srgbClr val="1072BD"/>
                </a:solidFill>
                <a:latin typeface="Century Gothic" panose="020B0502020202020204" pitchFamily="34" charset="0"/>
              </a:defRPr>
            </a:lvl1pPr>
          </a:lstStyle>
          <a:p>
            <a:r>
              <a:rPr lang="it-IT" sz="5400" dirty="0"/>
              <a:t>CUDA </a:t>
            </a:r>
            <a:r>
              <a:rPr lang="it-IT" sz="5400" dirty="0" err="1"/>
              <a:t>memory</a:t>
            </a:r>
            <a:endParaRPr lang="it-IT" sz="5400" dirty="0"/>
          </a:p>
        </p:txBody>
      </p:sp>
      <p:sp>
        <p:nvSpPr>
          <p:cNvPr id="9" name="Ovale 8">
            <a:extLst>
              <a:ext uri="{FF2B5EF4-FFF2-40B4-BE49-F238E27FC236}">
                <a16:creationId xmlns:a16="http://schemas.microsoft.com/office/drawing/2014/main" id="{7E83E351-9BAF-FA45-84BC-C8FF6A499A14}"/>
              </a:ext>
            </a:extLst>
          </p:cNvPr>
          <p:cNvSpPr/>
          <p:nvPr/>
        </p:nvSpPr>
        <p:spPr>
          <a:xfrm>
            <a:off x="5381119" y="2250672"/>
            <a:ext cx="1429761" cy="1431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8953AAD1-BB3F-3B48-9734-150DC769D60B}"/>
              </a:ext>
            </a:extLst>
          </p:cNvPr>
          <p:cNvPicPr>
            <a:picLocks noChangeAspect="1"/>
          </p:cNvPicPr>
          <p:nvPr/>
        </p:nvPicPr>
        <p:blipFill>
          <a:blip r:embed="rId3"/>
          <a:stretch>
            <a:fillRect/>
          </a:stretch>
        </p:blipFill>
        <p:spPr>
          <a:xfrm>
            <a:off x="5750431" y="2616926"/>
            <a:ext cx="698500" cy="698500"/>
          </a:xfrm>
          <a:prstGeom prst="rect">
            <a:avLst/>
          </a:prstGeom>
        </p:spPr>
      </p:pic>
      <p:pic>
        <p:nvPicPr>
          <p:cNvPr id="14" name="Immagine 13">
            <a:extLst>
              <a:ext uri="{FF2B5EF4-FFF2-40B4-BE49-F238E27FC236}">
                <a16:creationId xmlns:a16="http://schemas.microsoft.com/office/drawing/2014/main" id="{E04F0E25-F70B-5B4D-826F-D5D6FEA76F74}"/>
              </a:ext>
            </a:extLst>
          </p:cNvPr>
          <p:cNvPicPr>
            <a:picLocks noChangeAspect="1"/>
          </p:cNvPicPr>
          <p:nvPr/>
        </p:nvPicPr>
        <p:blipFill>
          <a:blip r:embed="rId4"/>
          <a:stretch>
            <a:fillRect/>
          </a:stretch>
        </p:blipFill>
        <p:spPr>
          <a:xfrm>
            <a:off x="4759285" y="581226"/>
            <a:ext cx="2664669" cy="1883839"/>
          </a:xfrm>
          <a:prstGeom prst="rect">
            <a:avLst/>
          </a:prstGeom>
        </p:spPr>
      </p:pic>
    </p:spTree>
    <p:extLst>
      <p:ext uri="{BB962C8B-B14F-4D97-AF65-F5344CB8AC3E}">
        <p14:creationId xmlns:p14="http://schemas.microsoft.com/office/powerpoint/2010/main" val="120149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Macro</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30" y="1094061"/>
            <a:ext cx="10603680"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A macro that wraps CUDA function calls for checking errors could be useful.</a:t>
            </a:r>
          </a:p>
          <a:p>
            <a:pPr marL="342900" indent="-342900">
              <a:buFont typeface="Arial" panose="020B0604020202020204" pitchFamily="34" charset="0"/>
              <a:buChar char="•"/>
            </a:pPr>
            <a:r>
              <a:rPr lang="en-US" sz="2400" dirty="0">
                <a:latin typeface="Century Gothic" panose="020B0502020202020204" pitchFamily="34" charset="0"/>
              </a:rPr>
              <a:t>Can be wrapped around any function that returns a </a:t>
            </a:r>
            <a:r>
              <a:rPr lang="en-US" sz="2400" dirty="0" err="1">
                <a:latin typeface="Consolas" panose="020B0609020204030204" pitchFamily="49" charset="0"/>
              </a:rPr>
              <a:t>cudaError_t</a:t>
            </a:r>
            <a:r>
              <a:rPr lang="en-US" sz="2400" dirty="0">
                <a:latin typeface="Consolas" panose="020B0609020204030204" pitchFamily="49" charset="0"/>
              </a:rPr>
              <a:t>.</a:t>
            </a: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onsolas" panose="020B0609020204030204" pitchFamily="49" charset="0"/>
            </a:endParaRPr>
          </a:p>
        </p:txBody>
      </p:sp>
      <p:sp>
        <p:nvSpPr>
          <p:cNvPr id="8" name="CasellaDiTesto 7">
            <a:extLst>
              <a:ext uri="{FF2B5EF4-FFF2-40B4-BE49-F238E27FC236}">
                <a16:creationId xmlns:a16="http://schemas.microsoft.com/office/drawing/2014/main" id="{3389C5FE-14EC-4AF8-A66B-F55DCAB7F2C4}"/>
              </a:ext>
            </a:extLst>
          </p:cNvPr>
          <p:cNvSpPr txBox="1"/>
          <p:nvPr/>
        </p:nvSpPr>
        <p:spPr>
          <a:xfrm>
            <a:off x="896364" y="2406829"/>
            <a:ext cx="11052373" cy="4093428"/>
          </a:xfrm>
          <a:prstGeom prst="rect">
            <a:avLst/>
          </a:prstGeom>
          <a:noFill/>
        </p:spPr>
        <p:txBody>
          <a:bodyPr wrap="square">
            <a:spAutoFit/>
          </a:bodyPr>
          <a:lstStyle/>
          <a:p>
            <a:r>
              <a:rPr lang="it-IT" sz="2000" b="0" dirty="0">
                <a:solidFill>
                  <a:srgbClr val="AF00DB"/>
                </a:solidFill>
                <a:effectLst/>
                <a:latin typeface="Consolas" panose="020B0609020204030204" pitchFamily="49" charset="0"/>
              </a:rPr>
              <a:t>#include</a:t>
            </a:r>
            <a:r>
              <a:rPr lang="it-IT" sz="2000" b="0" dirty="0">
                <a:solidFill>
                  <a:srgbClr val="0000FF"/>
                </a:solidFill>
                <a:effectLst/>
                <a:latin typeface="Consolas" panose="020B0609020204030204" pitchFamily="49" charset="0"/>
              </a:rPr>
              <a:t> </a:t>
            </a:r>
            <a:r>
              <a:rPr lang="it-IT" sz="2000" b="0" dirty="0">
                <a:solidFill>
                  <a:srgbClr val="A31515"/>
                </a:solidFill>
                <a:effectLst/>
                <a:latin typeface="Consolas" panose="020B0609020204030204" pitchFamily="49" charset="0"/>
              </a:rPr>
              <a:t>&lt;</a:t>
            </a:r>
            <a:r>
              <a:rPr lang="it-IT" sz="2000" b="0" dirty="0" err="1">
                <a:solidFill>
                  <a:srgbClr val="A31515"/>
                </a:solidFill>
                <a:effectLst/>
                <a:latin typeface="Consolas" panose="020B0609020204030204" pitchFamily="49" charset="0"/>
              </a:rPr>
              <a:t>stdio.h</a:t>
            </a:r>
            <a:r>
              <a:rPr lang="it-IT" sz="2000" b="0" dirty="0">
                <a:solidFill>
                  <a:srgbClr val="A31515"/>
                </a:solidFill>
                <a:effectLst/>
                <a:latin typeface="Consolas" panose="020B0609020204030204" pitchFamily="49" charset="0"/>
              </a:rPr>
              <a:t>&gt;</a:t>
            </a:r>
            <a:endParaRPr lang="it-IT" sz="2000" b="0" dirty="0">
              <a:solidFill>
                <a:srgbClr val="000000"/>
              </a:solidFill>
              <a:effectLst/>
              <a:latin typeface="Consolas" panose="020B0609020204030204" pitchFamily="49" charset="0"/>
            </a:endParaRPr>
          </a:p>
          <a:p>
            <a:r>
              <a:rPr lang="it-IT" sz="2000" b="0" dirty="0">
                <a:solidFill>
                  <a:srgbClr val="AF00DB"/>
                </a:solidFill>
                <a:effectLst/>
                <a:latin typeface="Consolas" panose="020B0609020204030204" pitchFamily="49" charset="0"/>
              </a:rPr>
              <a:t>#include</a:t>
            </a:r>
            <a:r>
              <a:rPr lang="it-IT" sz="2000" b="0" dirty="0">
                <a:solidFill>
                  <a:srgbClr val="0000FF"/>
                </a:solidFill>
                <a:effectLst/>
                <a:latin typeface="Consolas" panose="020B0609020204030204" pitchFamily="49" charset="0"/>
              </a:rPr>
              <a:t> </a:t>
            </a:r>
            <a:r>
              <a:rPr lang="it-IT" sz="2000" b="0" dirty="0">
                <a:solidFill>
                  <a:srgbClr val="A31515"/>
                </a:solidFill>
                <a:effectLst/>
                <a:latin typeface="Consolas" panose="020B0609020204030204" pitchFamily="49" charset="0"/>
              </a:rPr>
              <a:t>&lt;</a:t>
            </a:r>
            <a:r>
              <a:rPr lang="it-IT" sz="2000" b="0" dirty="0" err="1">
                <a:solidFill>
                  <a:srgbClr val="A31515"/>
                </a:solidFill>
                <a:effectLst/>
                <a:latin typeface="Consolas" panose="020B0609020204030204" pitchFamily="49" charset="0"/>
              </a:rPr>
              <a:t>assert.h</a:t>
            </a:r>
            <a:r>
              <a:rPr lang="it-IT" sz="2000" b="0" dirty="0">
                <a:solidFill>
                  <a:srgbClr val="A31515"/>
                </a:solidFill>
                <a:effectLst/>
                <a:latin typeface="Consolas" panose="020B0609020204030204" pitchFamily="49" charset="0"/>
              </a:rPr>
              <a:t>&gt;</a:t>
            </a:r>
            <a:br>
              <a:rPr lang="it-IT" sz="2000" b="0" dirty="0">
                <a:solidFill>
                  <a:srgbClr val="000000"/>
                </a:solidFill>
                <a:effectLst/>
                <a:latin typeface="Consolas" panose="020B0609020204030204" pitchFamily="49" charset="0"/>
              </a:rPr>
            </a:br>
            <a:r>
              <a:rPr lang="it-IT" sz="2000" b="0" dirty="0" err="1">
                <a:solidFill>
                  <a:srgbClr val="0000FF"/>
                </a:solidFill>
                <a:effectLst/>
                <a:latin typeface="Consolas" panose="020B0609020204030204" pitchFamily="49" charset="0"/>
              </a:rPr>
              <a:t>inline</a:t>
            </a:r>
            <a:r>
              <a:rPr lang="it-IT" sz="2000" b="0" dirty="0">
                <a:solidFill>
                  <a:srgbClr val="000000"/>
                </a:solidFill>
                <a:effectLst/>
                <a:latin typeface="Consolas" panose="020B0609020204030204" pitchFamily="49" charset="0"/>
              </a:rPr>
              <a:t> </a:t>
            </a:r>
            <a:r>
              <a:rPr lang="it-IT" sz="2000" b="0" dirty="0" err="1">
                <a:solidFill>
                  <a:srgbClr val="267F99"/>
                </a:solidFill>
                <a:effectLst/>
                <a:latin typeface="Consolas" panose="020B0609020204030204" pitchFamily="49" charset="0"/>
              </a:rPr>
              <a:t>cudaError_t</a:t>
            </a:r>
            <a:r>
              <a:rPr lang="it-IT" sz="2000" b="0" dirty="0">
                <a:solidFill>
                  <a:srgbClr val="000000"/>
                </a:solidFill>
                <a:effectLst/>
                <a:latin typeface="Consolas" panose="020B0609020204030204" pitchFamily="49" charset="0"/>
              </a:rPr>
              <a:t> </a:t>
            </a:r>
            <a:r>
              <a:rPr lang="it-IT" sz="2000" b="0" dirty="0" err="1">
                <a:solidFill>
                  <a:srgbClr val="795E26"/>
                </a:solidFill>
                <a:effectLst/>
                <a:latin typeface="Consolas" panose="020B0609020204030204" pitchFamily="49" charset="0"/>
              </a:rPr>
              <a:t>checkCuda</a:t>
            </a:r>
            <a:r>
              <a:rPr lang="it-IT" sz="2000" b="0" dirty="0">
                <a:solidFill>
                  <a:srgbClr val="000000"/>
                </a:solidFill>
                <a:effectLst/>
                <a:latin typeface="Consolas" panose="020B0609020204030204" pitchFamily="49" charset="0"/>
              </a:rPr>
              <a:t>(</a:t>
            </a:r>
            <a:r>
              <a:rPr lang="it-IT" sz="2000" b="0" dirty="0" err="1">
                <a:solidFill>
                  <a:srgbClr val="267F99"/>
                </a:solidFill>
                <a:effectLst/>
                <a:latin typeface="Consolas" panose="020B0609020204030204" pitchFamily="49" charset="0"/>
              </a:rPr>
              <a:t>cudaError_t</a:t>
            </a:r>
            <a:r>
              <a:rPr lang="it-IT" sz="2000" b="0" dirty="0">
                <a:solidFill>
                  <a:srgbClr val="000000"/>
                </a:solidFill>
                <a:effectLst/>
                <a:latin typeface="Consolas" panose="020B0609020204030204" pitchFamily="49" charset="0"/>
              </a:rPr>
              <a:t> </a:t>
            </a:r>
            <a:r>
              <a:rPr lang="it-IT" sz="2000" b="0" dirty="0" err="1">
                <a:solidFill>
                  <a:srgbClr val="001080"/>
                </a:solidFill>
                <a:effectLst/>
                <a:latin typeface="Consolas" panose="020B0609020204030204" pitchFamily="49" charset="0"/>
              </a:rPr>
              <a:t>result</a:t>
            </a:r>
            <a:r>
              <a:rPr lang="it-IT" sz="2000" b="0" dirty="0">
                <a:solidFill>
                  <a:srgbClr val="000000"/>
                </a:solidFill>
                <a:effectLst/>
                <a:latin typeface="Consolas" panose="020B0609020204030204" pitchFamily="49" charset="0"/>
              </a:rPr>
              <a:t>) {</a:t>
            </a:r>
          </a:p>
          <a:p>
            <a:r>
              <a:rPr lang="it-IT" sz="2000" b="0" dirty="0">
                <a:solidFill>
                  <a:srgbClr val="000000"/>
                </a:solidFill>
                <a:effectLst/>
                <a:latin typeface="Consolas" panose="020B0609020204030204" pitchFamily="49" charset="0"/>
              </a:rPr>
              <a:t>  </a:t>
            </a:r>
            <a:r>
              <a:rPr lang="it-IT" sz="2000" b="0" dirty="0" err="1">
                <a:solidFill>
                  <a:srgbClr val="AF00DB"/>
                </a:solidFill>
                <a:effectLst/>
                <a:latin typeface="Consolas" panose="020B0609020204030204" pitchFamily="49" charset="0"/>
              </a:rPr>
              <a:t>if</a:t>
            </a:r>
            <a:r>
              <a:rPr lang="it-IT" sz="2000" b="0" dirty="0">
                <a:solidFill>
                  <a:srgbClr val="000000"/>
                </a:solidFill>
                <a:effectLst/>
                <a:latin typeface="Consolas" panose="020B0609020204030204" pitchFamily="49" charset="0"/>
              </a:rPr>
              <a:t> (</a:t>
            </a:r>
            <a:r>
              <a:rPr lang="it-IT" sz="2000" b="0" dirty="0" err="1">
                <a:solidFill>
                  <a:srgbClr val="000000"/>
                </a:solidFill>
                <a:effectLst/>
                <a:latin typeface="Consolas" panose="020B0609020204030204" pitchFamily="49" charset="0"/>
              </a:rPr>
              <a:t>result</a:t>
            </a:r>
            <a:r>
              <a:rPr lang="it-IT" sz="2000" b="0" dirty="0">
                <a:solidFill>
                  <a:srgbClr val="000000"/>
                </a:solidFill>
                <a:effectLst/>
                <a:latin typeface="Consolas" panose="020B0609020204030204" pitchFamily="49" charset="0"/>
              </a:rPr>
              <a:t> != </a:t>
            </a:r>
            <a:r>
              <a:rPr lang="it-IT" sz="2000" b="0" dirty="0" err="1">
                <a:solidFill>
                  <a:srgbClr val="000000"/>
                </a:solidFill>
                <a:effectLst/>
                <a:latin typeface="Consolas" panose="020B0609020204030204" pitchFamily="49" charset="0"/>
              </a:rPr>
              <a:t>cudaSuccess</a:t>
            </a:r>
            <a:r>
              <a:rPr lang="it-IT" sz="2000" b="0" dirty="0">
                <a:solidFill>
                  <a:srgbClr val="000000"/>
                </a:solidFill>
                <a:effectLst/>
                <a:latin typeface="Consolas" panose="020B0609020204030204" pitchFamily="49" charset="0"/>
              </a:rPr>
              <a:t>) {</a:t>
            </a:r>
          </a:p>
          <a:p>
            <a:r>
              <a:rPr lang="it-IT" sz="2000" b="0" dirty="0">
                <a:solidFill>
                  <a:srgbClr val="000000"/>
                </a:solidFill>
                <a:effectLst/>
                <a:latin typeface="Consolas" panose="020B0609020204030204" pitchFamily="49" charset="0"/>
              </a:rPr>
              <a:t>    </a:t>
            </a:r>
            <a:r>
              <a:rPr lang="it-IT" sz="2000" b="0" dirty="0" err="1">
                <a:solidFill>
                  <a:srgbClr val="795E26"/>
                </a:solidFill>
                <a:effectLst/>
                <a:latin typeface="Consolas" panose="020B0609020204030204" pitchFamily="49" charset="0"/>
              </a:rPr>
              <a:t>fprintf</a:t>
            </a:r>
            <a:r>
              <a:rPr lang="it-IT" sz="2000" b="0" dirty="0">
                <a:solidFill>
                  <a:srgbClr val="000000"/>
                </a:solidFill>
                <a:effectLst/>
                <a:latin typeface="Consolas" panose="020B0609020204030204" pitchFamily="49" charset="0"/>
              </a:rPr>
              <a:t>(</a:t>
            </a:r>
            <a:r>
              <a:rPr lang="it-IT" sz="2000" b="0" dirty="0" err="1">
                <a:solidFill>
                  <a:srgbClr val="0000FF"/>
                </a:solidFill>
                <a:effectLst/>
                <a:latin typeface="Consolas" panose="020B0609020204030204" pitchFamily="49" charset="0"/>
              </a:rPr>
              <a:t>stderr</a:t>
            </a:r>
            <a:r>
              <a:rPr lang="it-IT" sz="2000" b="0" dirty="0">
                <a:solidFill>
                  <a:srgbClr val="000000"/>
                </a:solidFill>
                <a:effectLst/>
                <a:latin typeface="Consolas" panose="020B0609020204030204" pitchFamily="49" charset="0"/>
              </a:rPr>
              <a:t>, </a:t>
            </a:r>
            <a:r>
              <a:rPr lang="it-IT" sz="2000" b="0" dirty="0">
                <a:solidFill>
                  <a:srgbClr val="A31515"/>
                </a:solidFill>
                <a:effectLst/>
                <a:latin typeface="Consolas" panose="020B0609020204030204" pitchFamily="49" charset="0"/>
              </a:rPr>
              <a:t>"CUDA Runtime </a:t>
            </a:r>
            <a:r>
              <a:rPr lang="it-IT" sz="2000" b="0" dirty="0" err="1">
                <a:solidFill>
                  <a:srgbClr val="A31515"/>
                </a:solidFill>
                <a:effectLst/>
                <a:latin typeface="Consolas" panose="020B0609020204030204" pitchFamily="49" charset="0"/>
              </a:rPr>
              <a:t>Error</a:t>
            </a:r>
            <a:r>
              <a:rPr lang="it-IT" sz="2000" b="0" dirty="0">
                <a:solidFill>
                  <a:srgbClr val="A31515"/>
                </a:solidFill>
                <a:effectLst/>
                <a:latin typeface="Consolas" panose="020B0609020204030204" pitchFamily="49" charset="0"/>
              </a:rPr>
              <a:t>: </a:t>
            </a:r>
            <a:r>
              <a:rPr lang="it-IT" sz="2000" b="0" dirty="0">
                <a:solidFill>
                  <a:srgbClr val="001080"/>
                </a:solidFill>
                <a:effectLst/>
                <a:latin typeface="Consolas" panose="020B0609020204030204" pitchFamily="49" charset="0"/>
              </a:rPr>
              <a:t>%s</a:t>
            </a:r>
            <a:r>
              <a:rPr lang="it-IT" sz="2000" b="0" dirty="0">
                <a:solidFill>
                  <a:srgbClr val="EE0000"/>
                </a:solidFill>
                <a:effectLst/>
                <a:latin typeface="Consolas" panose="020B0609020204030204" pitchFamily="49" charset="0"/>
              </a:rPr>
              <a:t>\n</a:t>
            </a:r>
            <a:r>
              <a:rPr lang="it-IT" sz="2000" b="0" dirty="0">
                <a:solidFill>
                  <a:srgbClr val="A31515"/>
                </a:solidFill>
                <a:effectLst/>
                <a:latin typeface="Consolas" panose="020B0609020204030204" pitchFamily="49" charset="0"/>
              </a:rPr>
              <a:t>"</a:t>
            </a:r>
            <a:r>
              <a:rPr lang="it-IT" sz="2000" b="0" dirty="0">
                <a:solidFill>
                  <a:srgbClr val="000000"/>
                </a:solidFill>
                <a:effectLst/>
                <a:latin typeface="Consolas" panose="020B0609020204030204" pitchFamily="49" charset="0"/>
              </a:rPr>
              <a:t>, </a:t>
            </a:r>
            <a:r>
              <a:rPr lang="it-IT" sz="2000" b="0" dirty="0" err="1">
                <a:solidFill>
                  <a:srgbClr val="795E26"/>
                </a:solidFill>
                <a:effectLst/>
                <a:latin typeface="Consolas" panose="020B0609020204030204" pitchFamily="49" charset="0"/>
              </a:rPr>
              <a:t>cudaGetErrorString</a:t>
            </a:r>
            <a:r>
              <a:rPr lang="it-IT" sz="2000" b="0" dirty="0">
                <a:solidFill>
                  <a:srgbClr val="000000"/>
                </a:solidFill>
                <a:effectLst/>
                <a:latin typeface="Consolas" panose="020B0609020204030204" pitchFamily="49" charset="0"/>
              </a:rPr>
              <a:t>(</a:t>
            </a:r>
            <a:r>
              <a:rPr lang="it-IT" sz="2000" b="0" dirty="0" err="1">
                <a:solidFill>
                  <a:srgbClr val="000000"/>
                </a:solidFill>
                <a:effectLst/>
                <a:latin typeface="Consolas" panose="020B0609020204030204" pitchFamily="49" charset="0"/>
              </a:rPr>
              <a:t>result</a:t>
            </a:r>
            <a:r>
              <a:rPr lang="it-IT" sz="2000" b="0" dirty="0">
                <a:solidFill>
                  <a:srgbClr val="000000"/>
                </a:solidFill>
                <a:effectLst/>
                <a:latin typeface="Consolas" panose="020B0609020204030204" pitchFamily="49" charset="0"/>
              </a:rPr>
              <a:t>));</a:t>
            </a:r>
          </a:p>
          <a:p>
            <a:r>
              <a:rPr lang="it-IT" sz="2000" b="0" dirty="0">
                <a:solidFill>
                  <a:srgbClr val="000000"/>
                </a:solidFill>
                <a:effectLst/>
                <a:latin typeface="Consolas" panose="020B0609020204030204" pitchFamily="49" charset="0"/>
              </a:rPr>
              <a:t>    </a:t>
            </a:r>
            <a:r>
              <a:rPr lang="it-IT" sz="2000" b="0" dirty="0" err="1">
                <a:solidFill>
                  <a:srgbClr val="0000FF"/>
                </a:solidFill>
                <a:effectLst/>
                <a:latin typeface="Consolas" panose="020B0609020204030204" pitchFamily="49" charset="0"/>
              </a:rPr>
              <a:t>assert</a:t>
            </a:r>
            <a:r>
              <a:rPr lang="it-IT" sz="2000" b="0" dirty="0">
                <a:solidFill>
                  <a:srgbClr val="000000"/>
                </a:solidFill>
                <a:effectLst/>
                <a:latin typeface="Consolas" panose="020B0609020204030204" pitchFamily="49" charset="0"/>
              </a:rPr>
              <a:t>(</a:t>
            </a:r>
            <a:r>
              <a:rPr lang="it-IT" sz="2000" b="0" dirty="0" err="1">
                <a:solidFill>
                  <a:srgbClr val="000000"/>
                </a:solidFill>
                <a:effectLst/>
                <a:latin typeface="Consolas" panose="020B0609020204030204" pitchFamily="49" charset="0"/>
              </a:rPr>
              <a:t>result</a:t>
            </a:r>
            <a:r>
              <a:rPr lang="it-IT" sz="2000" b="0" dirty="0">
                <a:solidFill>
                  <a:srgbClr val="000000"/>
                </a:solidFill>
                <a:effectLst/>
                <a:latin typeface="Consolas" panose="020B0609020204030204" pitchFamily="49" charset="0"/>
              </a:rPr>
              <a:t> == </a:t>
            </a:r>
            <a:r>
              <a:rPr lang="it-IT" sz="2000" b="0" dirty="0" err="1">
                <a:solidFill>
                  <a:srgbClr val="000000"/>
                </a:solidFill>
                <a:effectLst/>
                <a:latin typeface="Consolas" panose="020B0609020204030204" pitchFamily="49" charset="0"/>
              </a:rPr>
              <a:t>cudaSuccess</a:t>
            </a:r>
            <a:r>
              <a:rPr lang="it-IT" sz="2000" b="0" dirty="0">
                <a:solidFill>
                  <a:srgbClr val="000000"/>
                </a:solidFill>
                <a:effectLst/>
                <a:latin typeface="Consolas" panose="020B0609020204030204" pitchFamily="49" charset="0"/>
              </a:rPr>
              <a:t>);</a:t>
            </a:r>
          </a:p>
          <a:p>
            <a:r>
              <a:rPr lang="it-IT" sz="2000" b="0" dirty="0">
                <a:solidFill>
                  <a:srgbClr val="000000"/>
                </a:solidFill>
                <a:effectLst/>
                <a:latin typeface="Consolas" panose="020B0609020204030204" pitchFamily="49" charset="0"/>
              </a:rPr>
              <a:t>  }</a:t>
            </a:r>
          </a:p>
          <a:p>
            <a:r>
              <a:rPr lang="it-IT" sz="2000" b="0" dirty="0">
                <a:solidFill>
                  <a:srgbClr val="000000"/>
                </a:solidFill>
                <a:effectLst/>
                <a:latin typeface="Consolas" panose="020B0609020204030204" pitchFamily="49" charset="0"/>
              </a:rPr>
              <a:t>  </a:t>
            </a:r>
            <a:r>
              <a:rPr lang="it-IT" sz="2000" b="0" dirty="0" err="1">
                <a:solidFill>
                  <a:srgbClr val="AF00DB"/>
                </a:solidFill>
                <a:effectLst/>
                <a:latin typeface="Consolas" panose="020B0609020204030204" pitchFamily="49" charset="0"/>
              </a:rPr>
              <a:t>return</a:t>
            </a:r>
            <a:r>
              <a:rPr lang="it-IT" sz="2000" b="0" dirty="0">
                <a:solidFill>
                  <a:srgbClr val="000000"/>
                </a:solidFill>
                <a:effectLst/>
                <a:latin typeface="Consolas" panose="020B0609020204030204" pitchFamily="49" charset="0"/>
              </a:rPr>
              <a:t> </a:t>
            </a:r>
            <a:r>
              <a:rPr lang="it-IT" sz="2000" b="0" dirty="0" err="1">
                <a:solidFill>
                  <a:srgbClr val="000000"/>
                </a:solidFill>
                <a:effectLst/>
                <a:latin typeface="Consolas" panose="020B0609020204030204" pitchFamily="49" charset="0"/>
              </a:rPr>
              <a:t>result</a:t>
            </a:r>
            <a:r>
              <a:rPr lang="it-IT" sz="2000" b="0" dirty="0">
                <a:solidFill>
                  <a:srgbClr val="000000"/>
                </a:solidFill>
                <a:effectLst/>
                <a:latin typeface="Consolas" panose="020B0609020204030204" pitchFamily="49" charset="0"/>
              </a:rPr>
              <a:t>;</a:t>
            </a:r>
          </a:p>
          <a:p>
            <a:r>
              <a:rPr lang="it-IT" sz="2000" b="0" dirty="0">
                <a:solidFill>
                  <a:srgbClr val="000000"/>
                </a:solidFill>
                <a:effectLst/>
                <a:latin typeface="Consolas" panose="020B0609020204030204" pitchFamily="49" charset="0"/>
              </a:rPr>
              <a:t>}</a:t>
            </a:r>
            <a:br>
              <a:rPr lang="it-IT" sz="2000" b="0" dirty="0">
                <a:solidFill>
                  <a:srgbClr val="000000"/>
                </a:solidFill>
                <a:effectLst/>
                <a:latin typeface="Consolas" panose="020B0609020204030204" pitchFamily="49" charset="0"/>
              </a:rPr>
            </a:br>
            <a:r>
              <a:rPr lang="it-IT" sz="2000" b="0" dirty="0" err="1">
                <a:solidFill>
                  <a:srgbClr val="0000FF"/>
                </a:solidFill>
                <a:effectLst/>
                <a:latin typeface="Consolas" panose="020B0609020204030204" pitchFamily="49" charset="0"/>
              </a:rPr>
              <a:t>int</a:t>
            </a:r>
            <a:r>
              <a:rPr lang="it-IT" sz="2000" b="0" dirty="0">
                <a:solidFill>
                  <a:srgbClr val="000000"/>
                </a:solidFill>
                <a:effectLst/>
                <a:latin typeface="Consolas" panose="020B0609020204030204" pitchFamily="49" charset="0"/>
              </a:rPr>
              <a:t> </a:t>
            </a:r>
            <a:r>
              <a:rPr lang="it-IT" sz="2000" b="0" dirty="0" err="1">
                <a:solidFill>
                  <a:srgbClr val="795E26"/>
                </a:solidFill>
                <a:effectLst/>
                <a:latin typeface="Consolas" panose="020B0609020204030204" pitchFamily="49" charset="0"/>
              </a:rPr>
              <a:t>main</a:t>
            </a:r>
            <a:r>
              <a:rPr lang="it-IT" sz="2000" b="0" dirty="0">
                <a:solidFill>
                  <a:srgbClr val="000000"/>
                </a:solidFill>
                <a:effectLst/>
                <a:latin typeface="Consolas" panose="020B0609020204030204" pitchFamily="49" charset="0"/>
              </a:rPr>
              <a:t>() {</a:t>
            </a:r>
          </a:p>
          <a:p>
            <a:r>
              <a:rPr lang="it-IT" sz="2000" dirty="0">
                <a:solidFill>
                  <a:srgbClr val="000000"/>
                </a:solidFill>
                <a:latin typeface="Consolas" panose="020B0609020204030204" pitchFamily="49" charset="0"/>
              </a:rPr>
              <a:t>  […]</a:t>
            </a:r>
            <a:endParaRPr lang="it-IT" sz="2000" b="0" dirty="0">
              <a:solidFill>
                <a:srgbClr val="000000"/>
              </a:solidFill>
              <a:effectLst/>
              <a:latin typeface="Consolas" panose="020B0609020204030204" pitchFamily="49" charset="0"/>
            </a:endParaRPr>
          </a:p>
          <a:p>
            <a:r>
              <a:rPr lang="it-IT" sz="2000" b="0" dirty="0">
                <a:solidFill>
                  <a:srgbClr val="000000"/>
                </a:solidFill>
                <a:effectLst/>
                <a:latin typeface="Consolas" panose="020B0609020204030204" pitchFamily="49" charset="0"/>
              </a:rPr>
              <a:t>  </a:t>
            </a:r>
            <a:r>
              <a:rPr lang="it-IT" sz="2000" b="0" dirty="0" err="1">
                <a:solidFill>
                  <a:srgbClr val="795E26"/>
                </a:solidFill>
                <a:effectLst/>
                <a:latin typeface="Consolas" panose="020B0609020204030204" pitchFamily="49" charset="0"/>
              </a:rPr>
              <a:t>checkCuda</a:t>
            </a:r>
            <a:r>
              <a:rPr lang="it-IT" sz="2000" b="0" dirty="0">
                <a:solidFill>
                  <a:srgbClr val="000000"/>
                </a:solidFill>
                <a:effectLst/>
                <a:latin typeface="Consolas" panose="020B0609020204030204" pitchFamily="49" charset="0"/>
              </a:rPr>
              <a:t>( </a:t>
            </a:r>
            <a:r>
              <a:rPr lang="it-IT" sz="2000" b="0" dirty="0" err="1">
                <a:solidFill>
                  <a:srgbClr val="795E26"/>
                </a:solidFill>
                <a:effectLst/>
                <a:latin typeface="Consolas" panose="020B0609020204030204" pitchFamily="49" charset="0"/>
              </a:rPr>
              <a:t>cudaDeviceSynchronize</a:t>
            </a:r>
            <a:r>
              <a:rPr lang="it-IT" sz="2000" b="0" dirty="0">
                <a:solidFill>
                  <a:srgbClr val="000000"/>
                </a:solidFill>
                <a:effectLst/>
                <a:latin typeface="Consolas" panose="020B0609020204030204" pitchFamily="49" charset="0"/>
              </a:rPr>
              <a:t>() )</a:t>
            </a:r>
          </a:p>
          <a:p>
            <a:r>
              <a:rPr lang="it-IT"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21854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11106601"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Exercise</a:t>
            </a:r>
            <a:r>
              <a:rPr lang="it-IT" sz="3200" b="1" dirty="0">
                <a:solidFill>
                  <a:schemeClr val="accent1"/>
                </a:solidFill>
                <a:latin typeface="Century Gothic" panose="020B0502020202020204" pitchFamily="34" charset="0"/>
              </a:rPr>
              <a:t>: 10_failing_double.cu</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619841"/>
            <a:ext cx="10432231" cy="3785652"/>
          </a:xfrm>
          <a:prstGeom prst="rect">
            <a:avLst/>
          </a:prstGeom>
          <a:noFill/>
        </p:spPr>
        <p:txBody>
          <a:bodyPr wrap="square">
            <a:spAutoFit/>
          </a:bodyPr>
          <a:lstStyle/>
          <a:p>
            <a:r>
              <a:rPr lang="en-US" sz="2400" dirty="0">
                <a:effectLst/>
                <a:latin typeface="Century Gothic" panose="020B0502020202020204" pitchFamily="34" charset="0"/>
              </a:rPr>
              <a:t>This code doubles the value of an array initialized on CPU, by launching a GPU kernel. Finally, a test on value correctness is performed on CPU.</a:t>
            </a:r>
          </a:p>
          <a:p>
            <a:r>
              <a:rPr lang="en-US" sz="2400" dirty="0">
                <a:effectLst/>
                <a:latin typeface="Century Gothic" panose="020B0502020202020204" pitchFamily="34" charset="0"/>
              </a:rPr>
              <a:t>This time the code has an error, and it prints that the elements of the array were not successfully doubled. </a:t>
            </a:r>
          </a:p>
          <a:p>
            <a:endParaRPr lang="en-US" sz="2400" dirty="0">
              <a:latin typeface="Century Gothic" panose="020B0502020202020204" pitchFamily="34" charset="0"/>
            </a:endParaRPr>
          </a:p>
          <a:p>
            <a:r>
              <a:rPr lang="en-US" sz="2400" dirty="0">
                <a:effectLst/>
                <a:latin typeface="Century Gothic" panose="020B0502020202020204" pitchFamily="34" charset="0"/>
              </a:rPr>
              <a:t>Refactor the application to handle CUDA errors: find the error(s) and fix it (them). Investigate both synchronous errors potentially created when calling CUDA functions, as well as asynchronous errors potentially created while a CUDA kernel is executing. </a:t>
            </a:r>
          </a:p>
        </p:txBody>
      </p:sp>
    </p:spTree>
    <p:extLst>
      <p:ext uri="{BB962C8B-B14F-4D97-AF65-F5344CB8AC3E}">
        <p14:creationId xmlns:p14="http://schemas.microsoft.com/office/powerpoint/2010/main" val="2887517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23013FAC-B508-8A4A-A4F9-81F19C89D93C}"/>
              </a:ext>
            </a:extLst>
          </p:cNvPr>
          <p:cNvSpPr/>
          <p:nvPr/>
        </p:nvSpPr>
        <p:spPr>
          <a:xfrm>
            <a:off x="0" y="0"/>
            <a:ext cx="12192000" cy="2943810"/>
          </a:xfrm>
          <a:prstGeom prst="rect">
            <a:avLst/>
          </a:prstGeom>
          <a:solidFill>
            <a:srgbClr val="1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B6187909-5186-2042-B995-9B0DA4935A59}"/>
              </a:ext>
            </a:extLst>
          </p:cNvPr>
          <p:cNvSpPr/>
          <p:nvPr/>
        </p:nvSpPr>
        <p:spPr>
          <a:xfrm>
            <a:off x="0" y="2943811"/>
            <a:ext cx="12191999" cy="391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CBBC3D14-3B96-2349-9C8D-A30D97D0F485}"/>
              </a:ext>
            </a:extLst>
          </p:cNvPr>
          <p:cNvPicPr>
            <a:picLocks noChangeAspect="1"/>
          </p:cNvPicPr>
          <p:nvPr/>
        </p:nvPicPr>
        <p:blipFill rotWithShape="1">
          <a:blip r:embed="rId2">
            <a:alphaModFix amt="50000"/>
          </a:blip>
          <a:srcRect b="56989"/>
          <a:stretch/>
        </p:blipFill>
        <p:spPr>
          <a:xfrm>
            <a:off x="0" y="0"/>
            <a:ext cx="12191998" cy="2943810"/>
          </a:xfrm>
          <a:prstGeom prst="rect">
            <a:avLst/>
          </a:prstGeom>
        </p:spPr>
      </p:pic>
      <p:sp>
        <p:nvSpPr>
          <p:cNvPr id="6" name="CasellaDiTesto 5">
            <a:extLst>
              <a:ext uri="{FF2B5EF4-FFF2-40B4-BE49-F238E27FC236}">
                <a16:creationId xmlns:a16="http://schemas.microsoft.com/office/drawing/2014/main" id="{8B6A8B95-77E1-FA47-A08B-F2221BA715DB}"/>
              </a:ext>
            </a:extLst>
          </p:cNvPr>
          <p:cNvSpPr txBox="1"/>
          <p:nvPr/>
        </p:nvSpPr>
        <p:spPr>
          <a:xfrm>
            <a:off x="-3" y="3664419"/>
            <a:ext cx="12192001" cy="923330"/>
          </a:xfrm>
          <a:prstGeom prst="rect">
            <a:avLst/>
          </a:prstGeom>
          <a:noFill/>
        </p:spPr>
        <p:txBody>
          <a:bodyPr wrap="square" rtlCol="0">
            <a:spAutoFit/>
          </a:bodyPr>
          <a:lstStyle>
            <a:defPPr>
              <a:defRPr lang="it-IT"/>
            </a:defPPr>
            <a:lvl1pPr algn="ctr">
              <a:defRPr sz="4800" b="1">
                <a:solidFill>
                  <a:srgbClr val="1072BD"/>
                </a:solidFill>
                <a:latin typeface="Century Gothic" panose="020B0502020202020204" pitchFamily="34" charset="0"/>
              </a:defRPr>
            </a:lvl1pPr>
          </a:lstStyle>
          <a:p>
            <a:r>
              <a:rPr lang="it-IT" sz="5400" dirty="0" err="1"/>
              <a:t>References</a:t>
            </a:r>
            <a:endParaRPr lang="it-IT" sz="5400" dirty="0"/>
          </a:p>
        </p:txBody>
      </p:sp>
      <p:sp>
        <p:nvSpPr>
          <p:cNvPr id="9" name="Ovale 8">
            <a:extLst>
              <a:ext uri="{FF2B5EF4-FFF2-40B4-BE49-F238E27FC236}">
                <a16:creationId xmlns:a16="http://schemas.microsoft.com/office/drawing/2014/main" id="{7E83E351-9BAF-FA45-84BC-C8FF6A499A14}"/>
              </a:ext>
            </a:extLst>
          </p:cNvPr>
          <p:cNvSpPr/>
          <p:nvPr/>
        </p:nvSpPr>
        <p:spPr>
          <a:xfrm>
            <a:off x="5381119" y="2250672"/>
            <a:ext cx="1429761" cy="1431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8953AAD1-BB3F-3B48-9734-150DC769D60B}"/>
              </a:ext>
            </a:extLst>
          </p:cNvPr>
          <p:cNvPicPr>
            <a:picLocks noChangeAspect="1"/>
          </p:cNvPicPr>
          <p:nvPr/>
        </p:nvPicPr>
        <p:blipFill>
          <a:blip r:embed="rId3"/>
          <a:stretch>
            <a:fillRect/>
          </a:stretch>
        </p:blipFill>
        <p:spPr>
          <a:xfrm>
            <a:off x="5750431" y="2616926"/>
            <a:ext cx="698500" cy="698500"/>
          </a:xfrm>
          <a:prstGeom prst="rect">
            <a:avLst/>
          </a:prstGeom>
        </p:spPr>
      </p:pic>
      <p:pic>
        <p:nvPicPr>
          <p:cNvPr id="14" name="Immagine 13">
            <a:extLst>
              <a:ext uri="{FF2B5EF4-FFF2-40B4-BE49-F238E27FC236}">
                <a16:creationId xmlns:a16="http://schemas.microsoft.com/office/drawing/2014/main" id="{E04F0E25-F70B-5B4D-826F-D5D6FEA76F74}"/>
              </a:ext>
            </a:extLst>
          </p:cNvPr>
          <p:cNvPicPr>
            <a:picLocks noChangeAspect="1"/>
          </p:cNvPicPr>
          <p:nvPr/>
        </p:nvPicPr>
        <p:blipFill>
          <a:blip r:embed="rId4"/>
          <a:stretch>
            <a:fillRect/>
          </a:stretch>
        </p:blipFill>
        <p:spPr>
          <a:xfrm>
            <a:off x="4759285" y="581226"/>
            <a:ext cx="2664669" cy="1883839"/>
          </a:xfrm>
          <a:prstGeom prst="rect">
            <a:avLst/>
          </a:prstGeom>
        </p:spPr>
      </p:pic>
    </p:spTree>
    <p:extLst>
      <p:ext uri="{BB962C8B-B14F-4D97-AF65-F5344CB8AC3E}">
        <p14:creationId xmlns:p14="http://schemas.microsoft.com/office/powerpoint/2010/main" val="2348201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egnaposto testo 3">
            <a:extLst>
              <a:ext uri="{FF2B5EF4-FFF2-40B4-BE49-F238E27FC236}">
                <a16:creationId xmlns:a16="http://schemas.microsoft.com/office/drawing/2014/main" id="{3E21AEF3-FABE-A743-8E1A-572DA9F2A5ED}"/>
              </a:ext>
            </a:extLst>
          </p:cNvPr>
          <p:cNvSpPr txBox="1">
            <a:spLocks/>
          </p:cNvSpPr>
          <p:nvPr/>
        </p:nvSpPr>
        <p:spPr>
          <a:xfrm>
            <a:off x="740778" y="1822790"/>
            <a:ext cx="10789010" cy="40513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it-IT" sz="1600" dirty="0">
              <a:latin typeface="Century Gothic" panose="020B0502020202020204" pitchFamily="34" charset="0"/>
            </a:endParaRPr>
          </a:p>
        </p:txBody>
      </p:sp>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contenuto 2">
            <a:extLst>
              <a:ext uri="{FF2B5EF4-FFF2-40B4-BE49-F238E27FC236}">
                <a16:creationId xmlns:a16="http://schemas.microsoft.com/office/drawing/2014/main" id="{167E4132-9516-4EBF-B419-B2BBC93CBD54}"/>
              </a:ext>
            </a:extLst>
          </p:cNvPr>
          <p:cNvSpPr>
            <a:spLocks noGrp="1"/>
          </p:cNvSpPr>
          <p:nvPr>
            <p:ph idx="1"/>
          </p:nvPr>
        </p:nvSpPr>
        <p:spPr>
          <a:xfrm>
            <a:off x="792029" y="1447800"/>
            <a:ext cx="10607942" cy="4811486"/>
          </a:xfrm>
        </p:spPr>
        <p:txBody>
          <a:bodyPr>
            <a:normAutofit/>
          </a:bodyPr>
          <a:lstStyle/>
          <a:p>
            <a:pPr>
              <a:spcBef>
                <a:spcPct val="50000"/>
              </a:spcBef>
            </a:pPr>
            <a:r>
              <a:rPr lang="en-US" dirty="0">
                <a:latin typeface="Century Gothic" panose="020B0502020202020204" pitchFamily="34" charset="0"/>
              </a:rPr>
              <a:t>Previous editions of this school at CINECA</a:t>
            </a:r>
          </a:p>
          <a:p>
            <a:pPr>
              <a:spcBef>
                <a:spcPct val="50000"/>
              </a:spcBef>
            </a:pPr>
            <a:r>
              <a:rPr lang="en-US" dirty="0">
                <a:latin typeface="Century Gothic" panose="020B0502020202020204" pitchFamily="34" charset="0"/>
              </a:rPr>
              <a:t>Oakridge National Laboratory’s “Introduction to CUDA C++”: </a:t>
            </a:r>
            <a:r>
              <a:rPr lang="en-US" dirty="0">
                <a:latin typeface="Century Gothic" panose="020B0502020202020204" pitchFamily="34" charset="0"/>
                <a:hlinkClick r:id="rId3"/>
              </a:rPr>
              <a:t>https://www.olcf.ornl.gov/calendar/introduction-to-cuda-c/</a:t>
            </a:r>
            <a:endParaRPr lang="en-US" dirty="0">
              <a:latin typeface="Century Gothic" panose="020B0502020202020204" pitchFamily="34" charset="0"/>
            </a:endParaRPr>
          </a:p>
          <a:p>
            <a:pPr>
              <a:spcBef>
                <a:spcPct val="50000"/>
              </a:spcBef>
            </a:pPr>
            <a:r>
              <a:rPr lang="en-US" dirty="0">
                <a:latin typeface="Century Gothic" panose="020B0502020202020204" pitchFamily="34" charset="0"/>
              </a:rPr>
              <a:t>NVIDIA DL Institute Online Course: </a:t>
            </a:r>
            <a:r>
              <a:rPr lang="en-US" b="1" dirty="0">
                <a:latin typeface="Century Gothic" panose="020B0502020202020204" pitchFamily="34" charset="0"/>
              </a:rPr>
              <a:t>main source of exercises</a:t>
            </a:r>
            <a:endParaRPr lang="en-US" dirty="0">
              <a:latin typeface="Century Gothic" panose="020B0502020202020204" pitchFamily="34" charset="0"/>
            </a:endParaRPr>
          </a:p>
          <a:p>
            <a:pPr>
              <a:spcBef>
                <a:spcPct val="50000"/>
              </a:spcBef>
            </a:pPr>
            <a:r>
              <a:rPr lang="en-US" dirty="0">
                <a:latin typeface="Century Gothic" panose="020B0502020202020204" pitchFamily="34" charset="0"/>
              </a:rPr>
              <a:t>blogs.nvidia.com</a:t>
            </a:r>
          </a:p>
          <a:p>
            <a:pPr>
              <a:spcBef>
                <a:spcPct val="50000"/>
              </a:spcBef>
            </a:pPr>
            <a:r>
              <a:rPr lang="en-US" dirty="0">
                <a:latin typeface="Century Gothic" panose="020B0502020202020204" pitchFamily="34" charset="0"/>
              </a:rPr>
              <a:t>Wikipedia</a:t>
            </a:r>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40777" y="381963"/>
            <a:ext cx="8065765" cy="584775"/>
          </a:xfrm>
          <a:prstGeom prst="rect">
            <a:avLst/>
          </a:prstGeom>
          <a:noFill/>
        </p:spPr>
        <p:txBody>
          <a:bodyPr wrap="square" rtlCol="0">
            <a:spAutoFit/>
          </a:bodyPr>
          <a:lstStyle/>
          <a:p>
            <a:r>
              <a:rPr lang="it-IT" sz="3200" b="1">
                <a:solidFill>
                  <a:schemeClr val="accent1"/>
                </a:solidFill>
                <a:latin typeface="Century Gothic" panose="020B0502020202020204" pitchFamily="34" charset="0"/>
              </a:rPr>
              <a:t>References</a:t>
            </a:r>
            <a:endParaRPr lang="it-IT" sz="3200" b="1" dirty="0">
              <a:solidFill>
                <a:schemeClr val="accent1"/>
              </a:solidFill>
              <a:latin typeface="Century Gothic" panose="020B0502020202020204" pitchFamily="34" charset="0"/>
            </a:endParaRPr>
          </a:p>
        </p:txBody>
      </p:sp>
      <p:pic>
        <p:nvPicPr>
          <p:cNvPr id="7" name="Picture 2" descr="Certificates – NVIDIA">
            <a:extLst>
              <a:ext uri="{FF2B5EF4-FFF2-40B4-BE49-F238E27FC236}">
                <a16:creationId xmlns:a16="http://schemas.microsoft.com/office/drawing/2014/main" id="{57842A96-BF76-4AA8-9834-C381E380B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906" y="4523775"/>
            <a:ext cx="4088850" cy="172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774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E258881-853E-7D46-91DC-220907FAF81F}"/>
              </a:ext>
            </a:extLst>
          </p:cNvPr>
          <p:cNvSpPr/>
          <p:nvPr/>
        </p:nvSpPr>
        <p:spPr>
          <a:xfrm>
            <a:off x="0" y="0"/>
            <a:ext cx="12195326" cy="6858000"/>
          </a:xfrm>
          <a:prstGeom prst="rect">
            <a:avLst/>
          </a:prstGeom>
          <a:solidFill>
            <a:srgbClr val="107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164;p25">
            <a:extLst>
              <a:ext uri="{FF2B5EF4-FFF2-40B4-BE49-F238E27FC236}">
                <a16:creationId xmlns:a16="http://schemas.microsoft.com/office/drawing/2014/main" id="{CC522E92-F3BB-2549-A070-E7AD9DEBC5B2}"/>
              </a:ext>
            </a:extLst>
          </p:cNvPr>
          <p:cNvSpPr txBox="1"/>
          <p:nvPr/>
        </p:nvSpPr>
        <p:spPr>
          <a:xfrm>
            <a:off x="-1" y="2912720"/>
            <a:ext cx="12192000" cy="2355332"/>
          </a:xfrm>
          <a:prstGeom prst="rect">
            <a:avLst/>
          </a:prstGeom>
          <a:noFill/>
          <a:ln>
            <a:noFill/>
          </a:ln>
        </p:spPr>
        <p:txBody>
          <a:bodyPr spcFirstLastPara="1" wrap="square" lIns="91425" tIns="45700" rIns="91425" bIns="45700" anchor="t" anchorCtr="0">
            <a:noAutofit/>
          </a:bodyPr>
          <a:lstStyle/>
          <a:p>
            <a:pPr marL="0" marR="0" lvl="0" indent="0" algn="ctr" rtl="0">
              <a:lnSpc>
                <a:spcPts val="7000"/>
              </a:lnSpc>
              <a:spcBef>
                <a:spcPts val="0"/>
              </a:spcBef>
              <a:spcAft>
                <a:spcPts val="0"/>
              </a:spcAft>
              <a:buNone/>
            </a:pPr>
            <a:r>
              <a:rPr lang="en-US" sz="6600" b="1" dirty="0">
                <a:solidFill>
                  <a:schemeClr val="lt1"/>
                </a:solidFill>
                <a:latin typeface="Century Gothic"/>
                <a:ea typeface="Century Gothic"/>
                <a:cs typeface="Century Gothic"/>
                <a:sym typeface="Century Gothic"/>
              </a:rPr>
              <a:t>THANK YOU!</a:t>
            </a:r>
            <a:endParaRPr sz="6600" dirty="0"/>
          </a:p>
        </p:txBody>
      </p:sp>
      <p:sp>
        <p:nvSpPr>
          <p:cNvPr id="4" name="Google Shape;167;p25">
            <a:extLst>
              <a:ext uri="{FF2B5EF4-FFF2-40B4-BE49-F238E27FC236}">
                <a16:creationId xmlns:a16="http://schemas.microsoft.com/office/drawing/2014/main" id="{B73DBDA1-44C5-1C4D-8F17-B678DAB17760}"/>
              </a:ext>
            </a:extLst>
          </p:cNvPr>
          <p:cNvSpPr txBox="1"/>
          <p:nvPr/>
        </p:nvSpPr>
        <p:spPr>
          <a:xfrm>
            <a:off x="3703795" y="4785952"/>
            <a:ext cx="4784408" cy="482100"/>
          </a:xfrm>
          <a:prstGeom prst="rect">
            <a:avLst/>
          </a:prstGeom>
          <a:noFill/>
          <a:ln>
            <a:noFill/>
          </a:ln>
        </p:spPr>
        <p:txBody>
          <a:bodyPr spcFirstLastPara="1" wrap="square" lIns="92150" tIns="46075" rIns="92150" bIns="46075" anchor="t" anchorCtr="0">
            <a:noAutofit/>
          </a:bodyPr>
          <a:lstStyle/>
          <a:p>
            <a:pPr marL="0" lvl="0" indent="0" algn="ctr" rtl="0">
              <a:spcBef>
                <a:spcPts val="0"/>
              </a:spcBef>
              <a:spcAft>
                <a:spcPts val="0"/>
              </a:spcAft>
              <a:buClr>
                <a:srgbClr val="004586"/>
              </a:buClr>
              <a:buSzPts val="2000"/>
              <a:buFont typeface="Arial"/>
              <a:buNone/>
            </a:pPr>
            <a:r>
              <a:rPr lang="it-IT" sz="2800" b="1" i="0" u="none" strike="noStrike" cap="none" dirty="0">
                <a:solidFill>
                  <a:schemeClr val="lt1"/>
                </a:solidFill>
                <a:latin typeface="Century Gothic"/>
                <a:ea typeface="Century Gothic"/>
                <a:cs typeface="Century Gothic"/>
                <a:sym typeface="Century Gothic"/>
              </a:rPr>
              <a:t>Lara Querciagrossa</a:t>
            </a:r>
            <a:endParaRPr lang="it-IT" sz="2800" b="1" dirty="0">
              <a:solidFill>
                <a:schemeClr val="lt1"/>
              </a:solidFill>
              <a:latin typeface="Century Gothic"/>
              <a:ea typeface="Century Gothic"/>
              <a:cs typeface="Century Gothic"/>
              <a:sym typeface="Century Gothic"/>
            </a:endParaRPr>
          </a:p>
          <a:p>
            <a:pPr marL="0" lvl="0" indent="0" algn="ctr" rtl="0">
              <a:spcBef>
                <a:spcPts val="0"/>
              </a:spcBef>
              <a:spcAft>
                <a:spcPts val="0"/>
              </a:spcAft>
              <a:buClr>
                <a:srgbClr val="004586"/>
              </a:buClr>
              <a:buSzPts val="2000"/>
              <a:buFont typeface="Arial"/>
              <a:buNone/>
            </a:pPr>
            <a:r>
              <a:rPr lang="en-US" sz="2000" dirty="0">
                <a:solidFill>
                  <a:schemeClr val="lt1"/>
                </a:solidFill>
                <a:latin typeface="Century Gothic"/>
                <a:ea typeface="Century Gothic"/>
                <a:cs typeface="Century Gothic"/>
                <a:sym typeface="Century Gothic"/>
              </a:rPr>
              <a:t>l.querciagrossa</a:t>
            </a:r>
            <a:r>
              <a:rPr lang="en-US" sz="2000" b="0" i="0" u="none" strike="noStrike" cap="none" dirty="0">
                <a:solidFill>
                  <a:schemeClr val="lt1"/>
                </a:solidFill>
                <a:latin typeface="Century Gothic"/>
                <a:ea typeface="Century Gothic"/>
                <a:cs typeface="Century Gothic"/>
                <a:sym typeface="Century Gothic"/>
              </a:rPr>
              <a:t>@cineca.it</a:t>
            </a:r>
          </a:p>
          <a:p>
            <a:pPr marL="0" marR="0" lvl="0" indent="0" algn="ctr" rtl="0">
              <a:lnSpc>
                <a:spcPct val="100000"/>
              </a:lnSpc>
              <a:spcBef>
                <a:spcPts val="0"/>
              </a:spcBef>
              <a:spcAft>
                <a:spcPts val="0"/>
              </a:spcAft>
              <a:buClr>
                <a:srgbClr val="004586"/>
              </a:buClr>
              <a:buSzPts val="2000"/>
              <a:buFont typeface="Arial"/>
              <a:buNone/>
            </a:pPr>
            <a:endParaRPr sz="2000" b="0" i="0" u="none" strike="noStrike" cap="none"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3685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sellaDiTesto 16">
            <a:extLst>
              <a:ext uri="{FF2B5EF4-FFF2-40B4-BE49-F238E27FC236}">
                <a16:creationId xmlns:a16="http://schemas.microsoft.com/office/drawing/2014/main" id="{C7B70D96-3BEB-4797-A378-49F5131287BA}"/>
              </a:ext>
            </a:extLst>
          </p:cNvPr>
          <p:cNvSpPr txBox="1"/>
          <p:nvPr/>
        </p:nvSpPr>
        <p:spPr>
          <a:xfrm>
            <a:off x="633474" y="3185751"/>
            <a:ext cx="5528761" cy="2677656"/>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10000</a:t>
            </a:r>
            <a:r>
              <a:rPr lang="en-US" sz="2400" b="0" dirty="0">
                <a:solidFill>
                  <a:srgbClr val="000000"/>
                </a:solidFill>
                <a:effectLst/>
                <a:latin typeface="Consolas" panose="020B0609020204030204" pitchFamily="49" charset="0"/>
              </a:rPr>
              <a:t>;</a:t>
            </a:r>
          </a:p>
          <a:p>
            <a:r>
              <a:rPr lang="en-US" sz="2400" b="0" dirty="0" err="1">
                <a:solidFill>
                  <a:srgbClr val="0000FF"/>
                </a:solidFill>
                <a:effectLst/>
                <a:latin typeface="Consolas" panose="020B0609020204030204" pitchFamily="49" charset="0"/>
              </a:rPr>
              <a:t>size_t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size</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t>
            </a:r>
            <a:r>
              <a:rPr lang="en-US" sz="2400" b="0" dirty="0">
                <a:solidFill>
                  <a:srgbClr val="000000"/>
                </a:solidFill>
                <a:effectLst/>
                <a:latin typeface="Consolas" panose="020B0609020204030204" pitchFamily="49" charset="0"/>
              </a:rPr>
              <a:t> * </a:t>
            </a:r>
            <a:r>
              <a:rPr lang="en-US" sz="2400" b="0" dirty="0" err="1">
                <a:solidFill>
                  <a:srgbClr val="0000FF"/>
                </a:solidFill>
                <a:effectLst/>
                <a:latin typeface="Consolas" panose="020B0609020204030204" pitchFamily="49" charset="0"/>
              </a:rPr>
              <a:t>sizeof</a:t>
            </a:r>
            <a:r>
              <a:rPr lang="en-US" sz="2400" b="0" dirty="0">
                <a:solidFill>
                  <a:srgbClr val="000000"/>
                </a:solidFill>
                <a:effectLst/>
                <a:latin typeface="Consolas" panose="020B0609020204030204" pitchFamily="49" charset="0"/>
              </a:rPr>
              <a:t>(</a:t>
            </a:r>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a:t>
            </a:r>
            <a:r>
              <a:rPr lang="en-US" sz="2400" b="0" dirty="0">
                <a:solidFill>
                  <a:srgbClr val="000000"/>
                </a:solidFill>
                <a:effectLst/>
                <a:latin typeface="Consolas" panose="020B0609020204030204" pitchFamily="49" charset="0"/>
              </a:rPr>
              <a:t>;</a:t>
            </a:r>
          </a:p>
          <a:p>
            <a:r>
              <a:rPr lang="en-US" sz="2400" b="0" dirty="0">
                <a:solidFill>
                  <a:srgbClr val="001080"/>
                </a:solidFill>
                <a:effectLst/>
                <a:latin typeface="Consolas" panose="020B0609020204030204" pitchFamily="49" charset="0"/>
              </a:rPr>
              <a:t>a</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malloc</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size</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r>
              <a:rPr lang="en-US" sz="2400" b="0" dirty="0">
                <a:solidFill>
                  <a:srgbClr val="001080"/>
                </a:solidFill>
                <a:effectLst/>
                <a:latin typeface="Consolas" panose="020B0609020204030204" pitchFamily="49" charset="0"/>
              </a:rPr>
              <a:t>free</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a</a:t>
            </a:r>
            <a:r>
              <a:rPr lang="en-US" sz="2400" b="0" dirty="0">
                <a:solidFill>
                  <a:srgbClr val="000000"/>
                </a:solidFill>
                <a:effectLst/>
                <a:latin typeface="Consolas" panose="020B0609020204030204" pitchFamily="49" charset="0"/>
              </a:rPr>
              <a:t>);</a:t>
            </a:r>
          </a:p>
        </p:txBody>
      </p:sp>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Unified</a:t>
            </a:r>
            <a:r>
              <a:rPr lang="it-IT" sz="3200" b="1" dirty="0">
                <a:solidFill>
                  <a:schemeClr val="accent1"/>
                </a:solidFill>
                <a:latin typeface="Century Gothic" panose="020B0502020202020204" pitchFamily="34" charset="0"/>
              </a:rPr>
              <a:t> Memory</a:t>
            </a:r>
          </a:p>
        </p:txBody>
      </p:sp>
      <p:sp>
        <p:nvSpPr>
          <p:cNvPr id="6" name="CasellaDiTesto 5">
            <a:extLst>
              <a:ext uri="{FF2B5EF4-FFF2-40B4-BE49-F238E27FC236}">
                <a16:creationId xmlns:a16="http://schemas.microsoft.com/office/drawing/2014/main" id="{25F0716C-408E-4207-8187-09363205543F}"/>
              </a:ext>
            </a:extLst>
          </p:cNvPr>
          <p:cNvSpPr txBox="1"/>
          <p:nvPr/>
        </p:nvSpPr>
        <p:spPr>
          <a:xfrm>
            <a:off x="6093413" y="3185751"/>
            <a:ext cx="5528761" cy="2677656"/>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10000</a:t>
            </a:r>
            <a:r>
              <a:rPr lang="en-US" sz="2400" b="0" dirty="0">
                <a:solidFill>
                  <a:srgbClr val="000000"/>
                </a:solidFill>
                <a:effectLst/>
                <a:latin typeface="Consolas" panose="020B0609020204030204" pitchFamily="49" charset="0"/>
              </a:rPr>
              <a:t>;</a:t>
            </a:r>
          </a:p>
          <a:p>
            <a:r>
              <a:rPr lang="en-US" sz="2400" b="0" dirty="0" err="1">
                <a:solidFill>
                  <a:srgbClr val="0000FF"/>
                </a:solidFill>
                <a:effectLst/>
                <a:latin typeface="Consolas" panose="020B0609020204030204" pitchFamily="49" charset="0"/>
              </a:rPr>
              <a:t>size_t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size</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t>
            </a:r>
            <a:r>
              <a:rPr lang="en-US" sz="2400" b="0" dirty="0">
                <a:solidFill>
                  <a:srgbClr val="000000"/>
                </a:solidFill>
                <a:effectLst/>
                <a:latin typeface="Consolas" panose="020B0609020204030204" pitchFamily="49" charset="0"/>
              </a:rPr>
              <a:t> * </a:t>
            </a:r>
            <a:r>
              <a:rPr lang="en-US" sz="2400" b="0" dirty="0" err="1">
                <a:solidFill>
                  <a:srgbClr val="0000FF"/>
                </a:solidFill>
                <a:effectLst/>
                <a:latin typeface="Consolas" panose="020B0609020204030204" pitchFamily="49" charset="0"/>
              </a:rPr>
              <a:t>sizeof</a:t>
            </a:r>
            <a:r>
              <a:rPr lang="en-US" sz="2400" b="0" dirty="0">
                <a:solidFill>
                  <a:srgbClr val="000000"/>
                </a:solidFill>
                <a:effectLst/>
                <a:latin typeface="Consolas" panose="020B0609020204030204" pitchFamily="49" charset="0"/>
              </a:rPr>
              <a:t>(</a:t>
            </a:r>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a:t>
            </a:r>
            <a:r>
              <a:rPr lang="en-US" sz="2400" b="0" dirty="0">
                <a:solidFill>
                  <a:srgbClr val="000000"/>
                </a:solidFill>
                <a:effectLst/>
                <a:latin typeface="Consolas" panose="020B0609020204030204" pitchFamily="49" charset="0"/>
              </a:rPr>
              <a:t>;</a:t>
            </a:r>
          </a:p>
          <a:p>
            <a:r>
              <a:rPr lang="en-US" sz="2400" b="0" dirty="0" err="1">
                <a:solidFill>
                  <a:srgbClr val="001080"/>
                </a:solidFill>
                <a:effectLst/>
                <a:latin typeface="Consolas" panose="020B0609020204030204" pitchFamily="49" charset="0"/>
              </a:rPr>
              <a:t>cudaMallocManaged</a:t>
            </a:r>
            <a:r>
              <a:rPr lang="en-US" sz="2400" b="0" dirty="0">
                <a:solidFill>
                  <a:srgbClr val="000000"/>
                </a:solidFill>
                <a:effectLst/>
                <a:latin typeface="Consolas" panose="020B0609020204030204" pitchFamily="49" charset="0"/>
              </a:rPr>
              <a:t>(&amp;</a:t>
            </a:r>
            <a:r>
              <a:rPr lang="en-US" sz="2400" b="0" dirty="0">
                <a:solidFill>
                  <a:srgbClr val="001080"/>
                </a:solidFill>
                <a:effectLst/>
                <a:latin typeface="Consolas" panose="020B0609020204030204" pitchFamily="49" charset="0"/>
              </a:rPr>
              <a:t>a</a:t>
            </a:r>
            <a:r>
              <a:rPr lang="en-US" sz="2400" b="0" dirty="0">
                <a:solidFill>
                  <a:srgbClr val="000000"/>
                </a:solidFill>
                <a:effectLst/>
                <a:latin typeface="Consolas" panose="020B0609020204030204" pitchFamily="49" charset="0"/>
              </a:rPr>
              <a:t>, size);</a:t>
            </a: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cudaFree</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a</a:t>
            </a:r>
            <a:r>
              <a:rPr lang="en-US" sz="2400" b="0" dirty="0">
                <a:solidFill>
                  <a:srgbClr val="000000"/>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0432231"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Century Gothic" panose="020B0502020202020204" pitchFamily="34" charset="0"/>
              </a:rPr>
              <a:t>Unified Memory </a:t>
            </a:r>
            <a:r>
              <a:rPr lang="en-US" sz="2400" dirty="0">
                <a:latin typeface="Century Gothic" panose="020B0502020202020204" pitchFamily="34" charset="0"/>
              </a:rPr>
              <a:t>since CUDA 6+</a:t>
            </a:r>
          </a:p>
          <a:p>
            <a:pPr marL="342900" indent="-342900">
              <a:buFont typeface="Arial" panose="020B0604020202020204" pitchFamily="34" charset="0"/>
              <a:buChar char="•"/>
            </a:pPr>
            <a:r>
              <a:rPr lang="en-US" sz="2400" b="0" dirty="0">
                <a:effectLst/>
                <a:latin typeface="Century Gothic" panose="020B0502020202020204" pitchFamily="34" charset="0"/>
              </a:rPr>
              <a:t>How to </a:t>
            </a:r>
            <a:r>
              <a:rPr lang="en-US" sz="2400" b="1" dirty="0">
                <a:effectLst/>
                <a:latin typeface="Century Gothic" panose="020B0502020202020204" pitchFamily="34" charset="0"/>
              </a:rPr>
              <a:t>allocate</a:t>
            </a:r>
            <a:r>
              <a:rPr lang="en-US" sz="2400" b="0" dirty="0">
                <a:effectLst/>
                <a:latin typeface="Century Gothic" panose="020B0502020202020204" pitchFamily="34" charset="0"/>
              </a:rPr>
              <a:t> and </a:t>
            </a:r>
            <a:r>
              <a:rPr lang="en-US" sz="2400" b="1" dirty="0">
                <a:effectLst/>
                <a:latin typeface="Century Gothic" panose="020B0502020202020204" pitchFamily="34" charset="0"/>
              </a:rPr>
              <a:t>free</a:t>
            </a:r>
            <a:r>
              <a:rPr lang="en-US" sz="2400" b="0" dirty="0">
                <a:effectLst/>
                <a:latin typeface="Century Gothic" panose="020B0502020202020204" pitchFamily="34" charset="0"/>
              </a:rPr>
              <a:t> </a:t>
            </a:r>
            <a:r>
              <a:rPr lang="en-US" sz="2400" b="1" dirty="0">
                <a:effectLst/>
                <a:latin typeface="Century Gothic" panose="020B0502020202020204" pitchFamily="34" charset="0"/>
              </a:rPr>
              <a:t>memor</a:t>
            </a:r>
            <a:r>
              <a:rPr lang="en-US" sz="2400" b="1" dirty="0">
                <a:latin typeface="Century Gothic" panose="020B0502020202020204" pitchFamily="34" charset="0"/>
              </a:rPr>
              <a:t>y</a:t>
            </a:r>
          </a:p>
          <a:p>
            <a:pPr marL="342900" indent="-342900">
              <a:buFont typeface="Arial" panose="020B0604020202020204" pitchFamily="34" charset="0"/>
              <a:buChar char="•"/>
            </a:pPr>
            <a:r>
              <a:rPr lang="en-US" sz="2400" b="0" dirty="0">
                <a:effectLst/>
                <a:latin typeface="Century Gothic" panose="020B0502020202020204" pitchFamily="34" charset="0"/>
              </a:rPr>
              <a:t>Ho</a:t>
            </a:r>
            <a:r>
              <a:rPr lang="en-US" sz="2400" dirty="0">
                <a:latin typeface="Century Gothic" panose="020B0502020202020204" pitchFamily="34" charset="0"/>
              </a:rPr>
              <a:t>w to obtain a </a:t>
            </a:r>
            <a:r>
              <a:rPr lang="en-US" sz="2400" b="1" dirty="0">
                <a:latin typeface="Century Gothic" panose="020B0502020202020204" pitchFamily="34" charset="0"/>
              </a:rPr>
              <a:t>pointer</a:t>
            </a:r>
            <a:r>
              <a:rPr lang="en-US" sz="2400" dirty="0">
                <a:latin typeface="Century Gothic" panose="020B0502020202020204" pitchFamily="34" charset="0"/>
              </a:rPr>
              <a:t> that can be referenced in both host and device code</a:t>
            </a:r>
            <a:endParaRPr lang="en-US" sz="2400" b="0" dirty="0">
              <a:effectLst/>
              <a:latin typeface="Century Gothic" panose="020B0502020202020204" pitchFamily="34" charset="0"/>
            </a:endParaRPr>
          </a:p>
        </p:txBody>
      </p:sp>
      <p:sp>
        <p:nvSpPr>
          <p:cNvPr id="3" name="CasellaDiTesto 2">
            <a:extLst>
              <a:ext uri="{FF2B5EF4-FFF2-40B4-BE49-F238E27FC236}">
                <a16:creationId xmlns:a16="http://schemas.microsoft.com/office/drawing/2014/main" id="{605874C1-4AEA-471C-AE11-C685AB904158}"/>
              </a:ext>
            </a:extLst>
          </p:cNvPr>
          <p:cNvSpPr txBox="1"/>
          <p:nvPr/>
        </p:nvSpPr>
        <p:spPr>
          <a:xfrm>
            <a:off x="2171700" y="6038592"/>
            <a:ext cx="819455" cy="461665"/>
          </a:xfrm>
          <a:prstGeom prst="rect">
            <a:avLst/>
          </a:prstGeom>
          <a:noFill/>
        </p:spPr>
        <p:txBody>
          <a:bodyPr wrap="none" rtlCol="0">
            <a:spAutoFit/>
          </a:bodyPr>
          <a:lstStyle/>
          <a:p>
            <a:r>
              <a:rPr lang="it-IT" sz="2400" dirty="0">
                <a:latin typeface="Century Gothic" panose="020B0502020202020204" pitchFamily="34" charset="0"/>
              </a:rPr>
              <a:t>CPU</a:t>
            </a:r>
          </a:p>
        </p:txBody>
      </p:sp>
      <p:sp>
        <p:nvSpPr>
          <p:cNvPr id="9" name="CasellaDiTesto 8">
            <a:extLst>
              <a:ext uri="{FF2B5EF4-FFF2-40B4-BE49-F238E27FC236}">
                <a16:creationId xmlns:a16="http://schemas.microsoft.com/office/drawing/2014/main" id="{E46A1124-D54E-4113-B4A7-649636FBCAD6}"/>
              </a:ext>
            </a:extLst>
          </p:cNvPr>
          <p:cNvSpPr txBox="1"/>
          <p:nvPr/>
        </p:nvSpPr>
        <p:spPr>
          <a:xfrm>
            <a:off x="8448065" y="6038591"/>
            <a:ext cx="837089" cy="461665"/>
          </a:xfrm>
          <a:prstGeom prst="rect">
            <a:avLst/>
          </a:prstGeom>
          <a:noFill/>
        </p:spPr>
        <p:txBody>
          <a:bodyPr wrap="none" rtlCol="0">
            <a:spAutoFit/>
          </a:bodyPr>
          <a:lstStyle/>
          <a:p>
            <a:r>
              <a:rPr lang="it-IT" sz="2400" dirty="0">
                <a:latin typeface="Century Gothic" panose="020B0502020202020204" pitchFamily="34" charset="0"/>
              </a:rPr>
              <a:t>GPU</a:t>
            </a:r>
          </a:p>
        </p:txBody>
      </p:sp>
    </p:spTree>
    <p:extLst>
      <p:ext uri="{BB962C8B-B14F-4D97-AF65-F5344CB8AC3E}">
        <p14:creationId xmlns:p14="http://schemas.microsoft.com/office/powerpoint/2010/main" val="29672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Exercise</a:t>
            </a:r>
            <a:r>
              <a:rPr lang="it-IT" sz="3200" b="1" dirty="0">
                <a:solidFill>
                  <a:schemeClr val="accent1"/>
                </a:solidFill>
                <a:latin typeface="Century Gothic" panose="020B0502020202020204" pitchFamily="34" charset="0"/>
              </a:rPr>
              <a:t>: 6_double_element.cu</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094061"/>
            <a:ext cx="10432231" cy="37856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entury Gothic" panose="020B0502020202020204" pitchFamily="34" charset="0"/>
              </a:rPr>
              <a:t>This program allocates an array, initialize it with integers on the host, double each of its value in parallel on the GPU, confirm whether or not the doubling operation were successfully (on the host).</a:t>
            </a:r>
          </a:p>
          <a:p>
            <a:pPr marL="342900" indent="-342900">
              <a:buFont typeface="Arial" panose="020B0604020202020204" pitchFamily="34" charset="0"/>
              <a:buChar char="•"/>
            </a:pPr>
            <a:r>
              <a:rPr lang="en-US" sz="2400" dirty="0">
                <a:effectLst/>
                <a:latin typeface="Century Gothic" panose="020B0502020202020204" pitchFamily="34" charset="0"/>
              </a:rPr>
              <a:t>Currently the </a:t>
            </a:r>
            <a:r>
              <a:rPr lang="en-US" sz="2400" dirty="0">
                <a:latin typeface="Century Gothic" panose="020B0502020202020204" pitchFamily="34" charset="0"/>
              </a:rPr>
              <a:t>program is not working: why?</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457200" indent="-457200">
              <a:buFont typeface="+mj-lt"/>
              <a:buAutoNum type="arabicPeriod"/>
            </a:pPr>
            <a:r>
              <a:rPr lang="en-US" sz="2400" dirty="0">
                <a:effectLst/>
                <a:latin typeface="Century Gothic" panose="020B0502020202020204" pitchFamily="34" charset="0"/>
              </a:rPr>
              <a:t>Refactor the application s</a:t>
            </a:r>
            <a:r>
              <a:rPr lang="en-US" sz="2400" dirty="0">
                <a:latin typeface="Century Gothic" panose="020B0502020202020204" pitchFamily="34" charset="0"/>
              </a:rPr>
              <a:t>o that array </a:t>
            </a:r>
            <a:r>
              <a:rPr lang="en-US" sz="2400" dirty="0">
                <a:latin typeface="Consolas" panose="020B0609020204030204" pitchFamily="49" charset="0"/>
              </a:rPr>
              <a:t>a</a:t>
            </a:r>
            <a:r>
              <a:rPr lang="en-US" sz="2400" dirty="0">
                <a:latin typeface="Century Gothic" panose="020B0502020202020204" pitchFamily="34" charset="0"/>
              </a:rPr>
              <a:t> is available for both host and device.</a:t>
            </a:r>
          </a:p>
          <a:p>
            <a:pPr marL="457200" indent="-457200">
              <a:buFont typeface="+mj-lt"/>
              <a:buAutoNum type="arabicPeriod"/>
            </a:pPr>
            <a:r>
              <a:rPr lang="en-US" sz="2400" dirty="0">
                <a:effectLst/>
                <a:latin typeface="Century Gothic" panose="020B0502020202020204" pitchFamily="34" charset="0"/>
              </a:rPr>
              <a:t>Free memory at </a:t>
            </a:r>
            <a:r>
              <a:rPr lang="en-US" sz="2400" dirty="0">
                <a:effectLst/>
                <a:latin typeface="Consolas" panose="020B0609020204030204" pitchFamily="49" charset="0"/>
              </a:rPr>
              <a:t>a</a:t>
            </a:r>
            <a:r>
              <a:rPr lang="en-US" sz="2400" dirty="0">
                <a:effectLst/>
                <a:latin typeface="Century Gothic" panose="020B0502020202020204" pitchFamily="34" charset="0"/>
              </a:rPr>
              <a:t> correctly.</a:t>
            </a:r>
          </a:p>
        </p:txBody>
      </p:sp>
    </p:spTree>
    <p:extLst>
      <p:ext uri="{BB962C8B-B14F-4D97-AF65-F5344CB8AC3E}">
        <p14:creationId xmlns:p14="http://schemas.microsoft.com/office/powerpoint/2010/main" val="41374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Manual device </a:t>
            </a:r>
            <a:r>
              <a:rPr lang="it-IT" sz="3200" b="1" dirty="0" err="1">
                <a:solidFill>
                  <a:schemeClr val="accent1"/>
                </a:solidFill>
                <a:latin typeface="Century Gothic" panose="020B0502020202020204" pitchFamily="34" charset="0"/>
              </a:rPr>
              <a:t>memory</a:t>
            </a:r>
            <a:r>
              <a:rPr lang="it-IT" sz="3200" b="1" dirty="0">
                <a:solidFill>
                  <a:schemeClr val="accent1"/>
                </a:solidFill>
                <a:latin typeface="Century Gothic" panose="020B0502020202020204" pitchFamily="34" charset="0"/>
              </a:rPr>
              <a:t> management</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69169" y="1878891"/>
            <a:ext cx="10352221" cy="3785652"/>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Century Gothic" panose="020B0502020202020204" pitchFamily="34" charset="0"/>
              </a:rPr>
              <a:t>Wor</a:t>
            </a:r>
            <a:r>
              <a:rPr lang="en-US" sz="2400" dirty="0">
                <a:latin typeface="Century Gothic" panose="020B0502020202020204" pitchFamily="34" charset="0"/>
              </a:rPr>
              <a:t>th using when it is known that data will </a:t>
            </a:r>
            <a:r>
              <a:rPr lang="en-US" sz="2400" b="1" dirty="0">
                <a:latin typeface="Century Gothic" panose="020B0502020202020204" pitchFamily="34" charset="0"/>
              </a:rPr>
              <a:t>only be accessed by the device or the host.</a:t>
            </a:r>
          </a:p>
          <a:p>
            <a:pPr marL="342900" indent="-342900">
              <a:buFont typeface="Arial" panose="020B0604020202020204" pitchFamily="34" charset="0"/>
              <a:buChar char="•"/>
            </a:pPr>
            <a:endParaRPr lang="en-US" sz="2400" b="1"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Can also be used to allow the use of </a:t>
            </a:r>
            <a:r>
              <a:rPr lang="en-US" sz="2400" b="1" dirty="0">
                <a:effectLst/>
                <a:latin typeface="Century Gothic" panose="020B0502020202020204" pitchFamily="34" charset="0"/>
              </a:rPr>
              <a:t>non-default streams </a:t>
            </a:r>
            <a:r>
              <a:rPr lang="en-US" sz="2400" dirty="0">
                <a:effectLst/>
                <a:latin typeface="Century Gothic" panose="020B0502020202020204" pitchFamily="34" charset="0"/>
              </a:rPr>
              <a:t>(</a:t>
            </a:r>
            <a:r>
              <a:rPr lang="en-US" sz="2400" dirty="0">
                <a:solidFill>
                  <a:srgbClr val="ED7D31"/>
                </a:solidFill>
                <a:latin typeface="Century Gothic" panose="020B0502020202020204" pitchFamily="34" charset="0"/>
              </a:rPr>
              <a:t>spoiler!</a:t>
            </a:r>
            <a:r>
              <a:rPr lang="en-US" sz="2400" dirty="0">
                <a:latin typeface="Century Gothic" panose="020B0502020202020204" pitchFamily="34" charset="0"/>
              </a:rPr>
              <a:t>) </a:t>
            </a:r>
            <a:r>
              <a:rPr lang="en-US" sz="2400" dirty="0">
                <a:effectLst/>
                <a:latin typeface="Century Gothic" panose="020B0502020202020204" pitchFamily="34" charset="0"/>
              </a:rPr>
              <a:t>for overlapping data transfers with </a:t>
            </a:r>
            <a:r>
              <a:rPr lang="en-US" sz="2400" dirty="0">
                <a:latin typeface="Century Gothic" panose="020B0502020202020204" pitchFamily="34" charset="0"/>
              </a:rPr>
              <a:t>computational work.</a:t>
            </a:r>
          </a:p>
          <a:p>
            <a:pPr marL="342900" indent="-342900">
              <a:buFont typeface="Arial" panose="020B0604020202020204" pitchFamily="34" charset="0"/>
              <a:buChar char="•"/>
            </a:pPr>
            <a:endParaRPr lang="en-US" sz="2400" dirty="0">
              <a:effectLst/>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This approach shows clearly the </a:t>
            </a:r>
            <a:r>
              <a:rPr lang="en-US" sz="2400" b="1" dirty="0">
                <a:latin typeface="Century Gothic" panose="020B0502020202020204" pitchFamily="34" charset="0"/>
              </a:rPr>
              <a:t>three-step process:</a:t>
            </a:r>
          </a:p>
          <a:p>
            <a:pPr marL="914400" lvl="1" indent="-457200">
              <a:buFont typeface="+mj-lt"/>
              <a:buAutoNum type="arabicPeriod"/>
            </a:pPr>
            <a:r>
              <a:rPr lang="en-US" sz="2400" dirty="0">
                <a:effectLst/>
                <a:latin typeface="Century Gothic" panose="020B0502020202020204" pitchFamily="34" charset="0"/>
              </a:rPr>
              <a:t>copy data from host to dev</a:t>
            </a:r>
            <a:r>
              <a:rPr lang="en-US" sz="2400" dirty="0">
                <a:latin typeface="Century Gothic" panose="020B0502020202020204" pitchFamily="34" charset="0"/>
              </a:rPr>
              <a:t>ice,</a:t>
            </a:r>
          </a:p>
          <a:p>
            <a:pPr marL="914400" lvl="1" indent="-457200">
              <a:buFont typeface="+mj-lt"/>
              <a:buAutoNum type="arabicPeriod"/>
            </a:pPr>
            <a:r>
              <a:rPr lang="en-US" sz="2400" dirty="0">
                <a:latin typeface="Century Gothic" panose="020B0502020202020204" pitchFamily="34" charset="0"/>
              </a:rPr>
              <a:t>r</a:t>
            </a:r>
            <a:r>
              <a:rPr lang="en-US" sz="2400" dirty="0">
                <a:effectLst/>
                <a:latin typeface="Century Gothic" panose="020B0502020202020204" pitchFamily="34" charset="0"/>
              </a:rPr>
              <a:t>un work on device,</a:t>
            </a:r>
          </a:p>
          <a:p>
            <a:pPr marL="914400" lvl="1" indent="-457200">
              <a:buFont typeface="+mj-lt"/>
              <a:buAutoNum type="arabicPeriod"/>
            </a:pPr>
            <a:r>
              <a:rPr lang="en-US" sz="2400" dirty="0">
                <a:latin typeface="Century Gothic" panose="020B0502020202020204" pitchFamily="34" charset="0"/>
              </a:rPr>
              <a:t>copy back data from host to device.</a:t>
            </a:r>
            <a:endParaRPr lang="en-US" sz="2400" dirty="0">
              <a:effectLst/>
              <a:latin typeface="Century Gothic" panose="020B0502020202020204" pitchFamily="34" charset="0"/>
            </a:endParaRPr>
          </a:p>
        </p:txBody>
      </p:sp>
    </p:spTree>
    <p:extLst>
      <p:ext uri="{BB962C8B-B14F-4D97-AF65-F5344CB8AC3E}">
        <p14:creationId xmlns:p14="http://schemas.microsoft.com/office/powerpoint/2010/main" val="25048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sellaDiTesto 16">
            <a:extLst>
              <a:ext uri="{FF2B5EF4-FFF2-40B4-BE49-F238E27FC236}">
                <a16:creationId xmlns:a16="http://schemas.microsoft.com/office/drawing/2014/main" id="{C7B70D96-3BEB-4797-A378-49F5131287BA}"/>
              </a:ext>
            </a:extLst>
          </p:cNvPr>
          <p:cNvSpPr txBox="1"/>
          <p:nvPr/>
        </p:nvSpPr>
        <p:spPr>
          <a:xfrm>
            <a:off x="6446993" y="1225689"/>
            <a:ext cx="5528761" cy="5262979"/>
          </a:xfrm>
          <a:prstGeom prst="rect">
            <a:avLst/>
          </a:prstGeom>
          <a:noFill/>
        </p:spPr>
        <p:txBody>
          <a:bodyPr wrap="square">
            <a:spAutoFit/>
          </a:bodyPr>
          <a:lstStyle/>
          <a:p>
            <a:r>
              <a:rPr lang="it-IT" sz="2400" b="0" dirty="0" err="1">
                <a:solidFill>
                  <a:srgbClr val="0000FF"/>
                </a:solidFill>
                <a:effectLst/>
                <a:latin typeface="Consolas" panose="020B0609020204030204" pitchFamily="49" charset="0"/>
              </a:rPr>
              <a:t>int</a:t>
            </a:r>
            <a:r>
              <a:rPr lang="it-IT" sz="2400" b="0" dirty="0">
                <a:solidFill>
                  <a:srgbClr val="000000"/>
                </a:solidFill>
                <a:effectLst/>
                <a:latin typeface="Consolas" panose="020B0609020204030204" pitchFamily="49" charset="0"/>
              </a:rPr>
              <a:t> *</a:t>
            </a:r>
            <a:r>
              <a:rPr lang="it-IT" sz="2400" b="0" dirty="0" err="1">
                <a:solidFill>
                  <a:srgbClr val="00108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 *</a:t>
            </a:r>
            <a:r>
              <a:rPr lang="it-IT" sz="2400" b="0" dirty="0" err="1">
                <a:solidFill>
                  <a:srgbClr val="001080"/>
                </a:solidFill>
                <a:effectLst/>
                <a:latin typeface="Consolas" panose="020B0609020204030204" pitchFamily="49" charset="0"/>
              </a:rPr>
              <a:t>device_a</a:t>
            </a:r>
            <a:r>
              <a:rPr lang="it-IT" sz="2400" b="0" dirty="0">
                <a:solidFill>
                  <a:srgbClr val="000000"/>
                </a:solidFill>
                <a:effectLst/>
                <a:latin typeface="Consolas" panose="020B0609020204030204" pitchFamily="49" charset="0"/>
              </a:rPr>
              <a:t>;</a:t>
            </a:r>
          </a:p>
          <a:p>
            <a:endParaRPr lang="it-IT" sz="2400" b="0" dirty="0">
              <a:solidFill>
                <a:srgbClr val="000000"/>
              </a:solidFill>
              <a:effectLst/>
              <a:latin typeface="Consolas" panose="020B0609020204030204" pitchFamily="49" charset="0"/>
            </a:endParaRPr>
          </a:p>
          <a:p>
            <a:r>
              <a:rPr lang="it-IT" sz="2400" b="0" dirty="0" err="1">
                <a:solidFill>
                  <a:srgbClr val="001080"/>
                </a:solidFill>
                <a:effectLst/>
                <a:latin typeface="Consolas" panose="020B0609020204030204" pitchFamily="49" charset="0"/>
              </a:rPr>
              <a:t>cudaMalloc</a:t>
            </a:r>
            <a:r>
              <a:rPr lang="it-IT" sz="2400" b="0" dirty="0">
                <a:solidFill>
                  <a:srgbClr val="000000"/>
                </a:solidFill>
                <a:effectLst/>
                <a:latin typeface="Consolas" panose="020B0609020204030204" pitchFamily="49" charset="0"/>
              </a:rPr>
              <a:t>(&amp;</a:t>
            </a:r>
            <a:r>
              <a:rPr lang="it-IT" sz="2400" b="0" dirty="0" err="1">
                <a:solidFill>
                  <a:srgbClr val="001080"/>
                </a:solidFill>
                <a:effectLst/>
                <a:latin typeface="Consolas" panose="020B0609020204030204" pitchFamily="49" charset="0"/>
              </a:rPr>
              <a:t>device_a</a:t>
            </a:r>
            <a:r>
              <a:rPr lang="it-IT" sz="2400" b="0" dirty="0">
                <a:solidFill>
                  <a:srgbClr val="000000"/>
                </a:solidFill>
                <a:effectLst/>
                <a:latin typeface="Consolas" panose="020B0609020204030204" pitchFamily="49" charset="0"/>
              </a:rPr>
              <a:t>, size);</a:t>
            </a:r>
          </a:p>
          <a:p>
            <a:endParaRPr lang="it-IT" sz="2400" b="0" dirty="0">
              <a:solidFill>
                <a:srgbClr val="001080"/>
              </a:solidFill>
              <a:effectLst/>
              <a:latin typeface="Consolas" panose="020B0609020204030204" pitchFamily="49" charset="0"/>
            </a:endParaRPr>
          </a:p>
          <a:p>
            <a:r>
              <a:rPr lang="it-IT" sz="2400" b="0" dirty="0" err="1">
                <a:solidFill>
                  <a:srgbClr val="001080"/>
                </a:solidFill>
                <a:effectLst/>
                <a:latin typeface="Consolas" panose="020B0609020204030204" pitchFamily="49" charset="0"/>
              </a:rPr>
              <a:t>cudaMallocHost</a:t>
            </a:r>
            <a:r>
              <a:rPr lang="it-IT" sz="2400" b="0" dirty="0">
                <a:solidFill>
                  <a:srgbClr val="000000"/>
                </a:solidFill>
                <a:effectLst/>
                <a:latin typeface="Consolas" panose="020B0609020204030204" pitchFamily="49" charset="0"/>
              </a:rPr>
              <a:t>(&amp;</a:t>
            </a:r>
            <a:r>
              <a:rPr lang="it-IT" sz="2400" b="0" dirty="0" err="1">
                <a:solidFill>
                  <a:srgbClr val="00108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 size);</a:t>
            </a:r>
          </a:p>
          <a:p>
            <a:br>
              <a:rPr lang="it-IT" sz="2400" b="0" dirty="0">
                <a:solidFill>
                  <a:srgbClr val="000000"/>
                </a:solidFill>
                <a:effectLst/>
                <a:latin typeface="Consolas" panose="020B0609020204030204" pitchFamily="49" charset="0"/>
              </a:rPr>
            </a:br>
            <a:r>
              <a:rPr lang="it-IT" sz="2400" b="0" dirty="0" err="1">
                <a:solidFill>
                  <a:srgbClr val="001080"/>
                </a:solidFill>
                <a:effectLst/>
                <a:latin typeface="Consolas" panose="020B0609020204030204" pitchFamily="49" charset="0"/>
              </a:rPr>
              <a:t>initializeOnHost</a:t>
            </a:r>
            <a:r>
              <a:rPr lang="it-IT" sz="2400" b="0" dirty="0">
                <a:solidFill>
                  <a:srgbClr val="000000"/>
                </a:solidFill>
                <a:effectLst/>
                <a:latin typeface="Consolas" panose="020B0609020204030204" pitchFamily="49" charset="0"/>
              </a:rPr>
              <a:t>(</a:t>
            </a:r>
            <a:r>
              <a:rPr lang="it-IT" sz="2400" b="0" dirty="0" err="1">
                <a:solidFill>
                  <a:srgbClr val="00108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 N);</a:t>
            </a:r>
          </a:p>
          <a:p>
            <a:br>
              <a:rPr lang="it-IT" sz="2400" b="0" dirty="0">
                <a:solidFill>
                  <a:srgbClr val="000000"/>
                </a:solidFill>
                <a:effectLst/>
                <a:latin typeface="Consolas" panose="020B0609020204030204" pitchFamily="49" charset="0"/>
              </a:rPr>
            </a:br>
            <a:endParaRPr lang="it-IT" sz="2400" b="0" dirty="0">
              <a:solidFill>
                <a:srgbClr val="000000"/>
              </a:solidFill>
              <a:effectLst/>
              <a:latin typeface="Consolas" panose="020B0609020204030204" pitchFamily="49" charset="0"/>
            </a:endParaRPr>
          </a:p>
          <a:p>
            <a:r>
              <a:rPr lang="it-IT" sz="2400" b="0" dirty="0" err="1">
                <a:solidFill>
                  <a:srgbClr val="001080"/>
                </a:solidFill>
                <a:effectLst/>
                <a:latin typeface="Consolas" panose="020B0609020204030204" pitchFamily="49" charset="0"/>
              </a:rPr>
              <a:t>cudaMemcpy</a:t>
            </a:r>
            <a:r>
              <a:rPr lang="it-IT" sz="2400" b="0" dirty="0">
                <a:solidFill>
                  <a:srgbClr val="000000"/>
                </a:solidFill>
                <a:effectLst/>
                <a:latin typeface="Consolas" panose="020B0609020204030204" pitchFamily="49" charset="0"/>
              </a:rPr>
              <a:t>(</a:t>
            </a:r>
            <a:r>
              <a:rPr lang="it-IT" sz="2400" b="0" dirty="0" err="1">
                <a:solidFill>
                  <a:srgbClr val="001080"/>
                </a:solidFill>
                <a:effectLst/>
                <a:latin typeface="Consolas" panose="020B0609020204030204" pitchFamily="49" charset="0"/>
              </a:rPr>
              <a:t>device_a</a:t>
            </a:r>
            <a:r>
              <a:rPr lang="it-IT" sz="2400" b="0" dirty="0">
                <a:solidFill>
                  <a:srgbClr val="000000"/>
                </a:solidFill>
                <a:effectLst/>
                <a:latin typeface="Consolas" panose="020B0609020204030204" pitchFamily="49" charset="0"/>
              </a:rPr>
              <a:t>, </a:t>
            </a:r>
            <a:r>
              <a:rPr lang="it-IT" sz="2400" b="0" dirty="0" err="1">
                <a:solidFill>
                  <a:srgbClr val="00000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 size, </a:t>
            </a:r>
            <a:r>
              <a:rPr lang="it-IT" sz="2400" b="0" dirty="0" err="1">
                <a:solidFill>
                  <a:srgbClr val="000000"/>
                </a:solidFill>
                <a:effectLst/>
                <a:latin typeface="Consolas" panose="020B0609020204030204" pitchFamily="49" charset="0"/>
              </a:rPr>
              <a:t>cudaMemcpyHostToDevice</a:t>
            </a:r>
            <a:r>
              <a:rPr lang="it-IT" sz="2400" b="0" dirty="0">
                <a:solidFill>
                  <a:srgbClr val="000000"/>
                </a:solidFill>
                <a:effectLst/>
                <a:latin typeface="Consolas" panose="020B0609020204030204" pitchFamily="49" charset="0"/>
              </a:rPr>
              <a:t>);</a:t>
            </a:r>
          </a:p>
          <a:p>
            <a:br>
              <a:rPr lang="it-IT" sz="2400" b="0" dirty="0">
                <a:solidFill>
                  <a:srgbClr val="000000"/>
                </a:solidFill>
                <a:effectLst/>
                <a:latin typeface="Consolas" panose="020B0609020204030204" pitchFamily="49" charset="0"/>
              </a:rPr>
            </a:br>
            <a:r>
              <a:rPr lang="it-IT" sz="2400" b="0" dirty="0">
                <a:solidFill>
                  <a:srgbClr val="001080"/>
                </a:solidFill>
                <a:effectLst/>
                <a:latin typeface="Consolas" panose="020B0609020204030204" pitchFamily="49" charset="0"/>
              </a:rPr>
              <a:t>kernel</a:t>
            </a:r>
            <a:r>
              <a:rPr lang="it-IT" sz="2400" b="0" dirty="0">
                <a:solidFill>
                  <a:srgbClr val="000000"/>
                </a:solidFill>
                <a:effectLst/>
                <a:latin typeface="Consolas" panose="020B0609020204030204" pitchFamily="49" charset="0"/>
              </a:rPr>
              <a:t>&lt;&lt;&lt;</a:t>
            </a:r>
            <a:r>
              <a:rPr lang="it-IT" sz="2400" b="0" dirty="0" err="1">
                <a:solidFill>
                  <a:srgbClr val="000000"/>
                </a:solidFill>
                <a:effectLst/>
                <a:latin typeface="Consolas" panose="020B0609020204030204" pitchFamily="49" charset="0"/>
              </a:rPr>
              <a:t>blocks</a:t>
            </a:r>
            <a:r>
              <a:rPr lang="it-IT" sz="2400" b="0" dirty="0">
                <a:solidFill>
                  <a:srgbClr val="000000"/>
                </a:solidFill>
                <a:effectLst/>
                <a:latin typeface="Consolas" panose="020B0609020204030204" pitchFamily="49" charset="0"/>
              </a:rPr>
              <a:t>, </a:t>
            </a:r>
            <a:r>
              <a:rPr lang="it-IT" sz="2400" b="0" dirty="0" err="1">
                <a:solidFill>
                  <a:srgbClr val="000000"/>
                </a:solidFill>
                <a:effectLst/>
                <a:latin typeface="Consolas" panose="020B0609020204030204" pitchFamily="49" charset="0"/>
              </a:rPr>
              <a:t>threads</a:t>
            </a:r>
            <a:r>
              <a:rPr lang="it-IT" sz="2400" b="0" dirty="0">
                <a:solidFill>
                  <a:srgbClr val="000000"/>
                </a:solidFill>
                <a:effectLst/>
                <a:latin typeface="Consolas" panose="020B0609020204030204" pitchFamily="49" charset="0"/>
              </a:rPr>
              <a:t>&gt;&gt;&gt;(</a:t>
            </a:r>
            <a:r>
              <a:rPr lang="it-IT" sz="2400" b="0" dirty="0" err="1">
                <a:solidFill>
                  <a:srgbClr val="000000"/>
                </a:solidFill>
                <a:effectLst/>
                <a:latin typeface="Consolas" panose="020B0609020204030204" pitchFamily="49" charset="0"/>
              </a:rPr>
              <a:t>device_a</a:t>
            </a:r>
            <a:r>
              <a:rPr lang="it-IT" sz="2400" b="0" dirty="0">
                <a:solidFill>
                  <a:srgbClr val="000000"/>
                </a:solidFill>
                <a:effectLst/>
                <a:latin typeface="Consolas" panose="020B0609020204030204" pitchFamily="49" charset="0"/>
              </a:rPr>
              <a:t>, N);</a:t>
            </a:r>
          </a:p>
        </p:txBody>
      </p:sp>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Manual device </a:t>
            </a:r>
            <a:r>
              <a:rPr lang="it-IT" sz="3200" b="1" dirty="0" err="1">
                <a:solidFill>
                  <a:schemeClr val="accent1"/>
                </a:solidFill>
                <a:latin typeface="Century Gothic" panose="020B0502020202020204" pitchFamily="34" charset="0"/>
              </a:rPr>
              <a:t>memory</a:t>
            </a:r>
            <a:r>
              <a:rPr lang="it-IT" sz="3200" b="1" dirty="0">
                <a:solidFill>
                  <a:schemeClr val="accent1"/>
                </a:solidFill>
                <a:latin typeface="Century Gothic" panose="020B0502020202020204" pitchFamily="34" charset="0"/>
              </a:rPr>
              <a:t> management</a:t>
            </a:r>
          </a:p>
        </p:txBody>
      </p:sp>
      <p:sp>
        <p:nvSpPr>
          <p:cNvPr id="10" name="CasellaDiTesto 9">
            <a:extLst>
              <a:ext uri="{FF2B5EF4-FFF2-40B4-BE49-F238E27FC236}">
                <a16:creationId xmlns:a16="http://schemas.microsoft.com/office/drawing/2014/main" id="{8CB3424A-2FDC-4CD2-93F0-5DB0DAE7C058}"/>
              </a:ext>
            </a:extLst>
          </p:cNvPr>
          <p:cNvSpPr txBox="1"/>
          <p:nvPr/>
        </p:nvSpPr>
        <p:spPr>
          <a:xfrm>
            <a:off x="769169" y="1225689"/>
            <a:ext cx="5094894" cy="5262979"/>
          </a:xfrm>
          <a:prstGeom prst="rect">
            <a:avLst/>
          </a:prstGeom>
          <a:noFill/>
        </p:spPr>
        <p:txBody>
          <a:bodyPr wrap="square">
            <a:spAutoFit/>
          </a:bodyPr>
          <a:lstStyle/>
          <a:p>
            <a:pPr marL="457200" indent="-457200">
              <a:buAutoNum type="arabicPeriod"/>
            </a:pPr>
            <a:r>
              <a:rPr lang="en-US" sz="2400" dirty="0">
                <a:effectLst/>
                <a:latin typeface="Century Gothic" panose="020B0502020202020204" pitchFamily="34" charset="0"/>
              </a:rPr>
              <a:t>Declare host and device arrays</a:t>
            </a:r>
          </a:p>
          <a:p>
            <a:pPr marL="457200" indent="-457200">
              <a:buAutoNum type="arabicPeriod"/>
            </a:pPr>
            <a:r>
              <a:rPr lang="en-US" sz="2400" dirty="0">
                <a:latin typeface="Century Gothic" panose="020B0502020202020204" pitchFamily="34" charset="0"/>
              </a:rPr>
              <a:t>Allocate </a:t>
            </a:r>
            <a:r>
              <a:rPr lang="en-US" sz="2400" dirty="0" err="1">
                <a:latin typeface="Consolas" panose="020B0609020204030204" pitchFamily="49" charset="0"/>
              </a:rPr>
              <a:t>device_a</a:t>
            </a:r>
            <a:r>
              <a:rPr lang="en-US" sz="2400" dirty="0">
                <a:latin typeface="Century Gothic" panose="020B0502020202020204" pitchFamily="34" charset="0"/>
              </a:rPr>
              <a:t> directly on the GPU</a:t>
            </a:r>
          </a:p>
          <a:p>
            <a:pPr marL="457200" indent="-457200">
              <a:buAutoNum type="arabicPeriod"/>
            </a:pPr>
            <a:r>
              <a:rPr lang="en-US" sz="2400" dirty="0">
                <a:effectLst/>
                <a:latin typeface="Century Gothic" panose="020B0502020202020204" pitchFamily="34" charset="0"/>
              </a:rPr>
              <a:t>Allocate </a:t>
            </a:r>
            <a:r>
              <a:rPr lang="en-US" sz="2400" dirty="0" err="1">
                <a:effectLst/>
                <a:latin typeface="Consolas" panose="020B0609020204030204" pitchFamily="49" charset="0"/>
              </a:rPr>
              <a:t>host_a</a:t>
            </a:r>
            <a:r>
              <a:rPr lang="en-US" sz="2400" dirty="0">
                <a:effectLst/>
                <a:latin typeface="Consolas" panose="020B0609020204030204" pitchFamily="49" charset="0"/>
              </a:rPr>
              <a:t> </a:t>
            </a:r>
            <a:r>
              <a:rPr lang="en-US" sz="2400" dirty="0">
                <a:latin typeface="Century Gothic" panose="020B0502020202020204" pitchFamily="34" charset="0"/>
              </a:rPr>
              <a:t>on CPU, it is page-locked or pinned</a:t>
            </a:r>
          </a:p>
          <a:p>
            <a:pPr marL="457200" indent="-457200">
              <a:buAutoNum type="arabicPeriod"/>
            </a:pPr>
            <a:r>
              <a:rPr lang="en-US" sz="2400" dirty="0">
                <a:effectLst/>
                <a:latin typeface="Century Gothic" panose="020B0502020202020204" pitchFamily="34" charset="0"/>
              </a:rPr>
              <a:t>Call the initiali</a:t>
            </a:r>
            <a:r>
              <a:rPr lang="en-US" sz="2400" dirty="0">
                <a:latin typeface="Century Gothic" panose="020B0502020202020204" pitchFamily="34" charset="0"/>
              </a:rPr>
              <a:t>ze function on the host (no page faulting, since memory is already on the CPU)</a:t>
            </a:r>
          </a:p>
          <a:p>
            <a:pPr marL="457200" indent="-457200">
              <a:buAutoNum type="arabicPeriod"/>
            </a:pPr>
            <a:r>
              <a:rPr lang="en-US" sz="2400" dirty="0">
                <a:effectLst/>
                <a:latin typeface="Century Gothic" panose="020B0502020202020204" pitchFamily="34" charset="0"/>
              </a:rPr>
              <a:t>Copy array </a:t>
            </a:r>
            <a:r>
              <a:rPr lang="en-US" sz="2400" dirty="0" err="1">
                <a:effectLst/>
                <a:latin typeface="Consolas" panose="020B0609020204030204" pitchFamily="49" charset="0"/>
              </a:rPr>
              <a:t>host_a</a:t>
            </a:r>
            <a:r>
              <a:rPr lang="en-US" sz="2400" dirty="0">
                <a:effectLst/>
                <a:latin typeface="Century Gothic" panose="020B0502020202020204" pitchFamily="34" charset="0"/>
              </a:rPr>
              <a:t> on the CPU to </a:t>
            </a:r>
            <a:r>
              <a:rPr lang="en-US" sz="2400" dirty="0" err="1">
                <a:effectLst/>
                <a:latin typeface="Consolas" panose="020B0609020204030204" pitchFamily="49" charset="0"/>
              </a:rPr>
              <a:t>device_a</a:t>
            </a:r>
            <a:r>
              <a:rPr lang="en-US" sz="2400" dirty="0">
                <a:effectLst/>
                <a:latin typeface="Consolas" panose="020B0609020204030204" pitchFamily="49" charset="0"/>
              </a:rPr>
              <a:t> </a:t>
            </a:r>
            <a:r>
              <a:rPr lang="en-US" sz="2400" dirty="0">
                <a:effectLst/>
                <a:latin typeface="Century Gothic" panose="020B0502020202020204" pitchFamily="34" charset="0"/>
              </a:rPr>
              <a:t>on the GPU</a:t>
            </a:r>
          </a:p>
          <a:p>
            <a:pPr marL="457200" indent="-457200">
              <a:buAutoNum type="arabicPeriod"/>
            </a:pPr>
            <a:r>
              <a:rPr lang="en-US" sz="2400" dirty="0">
                <a:latin typeface="Century Gothic" panose="020B0502020202020204" pitchFamily="34" charset="0"/>
              </a:rPr>
              <a:t>Launch kernel on the GPU using </a:t>
            </a:r>
            <a:r>
              <a:rPr lang="en-US" sz="2400" dirty="0" err="1">
                <a:latin typeface="Consolas" panose="020B0609020204030204" pitchFamily="49" charset="0"/>
              </a:rPr>
              <a:t>device_a</a:t>
            </a:r>
            <a:endParaRPr lang="en-US" sz="2400" dirty="0">
              <a:effectLst/>
              <a:latin typeface="Consolas" panose="020B0609020204030204" pitchFamily="49" charset="0"/>
            </a:endParaRPr>
          </a:p>
        </p:txBody>
      </p:sp>
    </p:spTree>
    <p:extLst>
      <p:ext uri="{BB962C8B-B14F-4D97-AF65-F5344CB8AC3E}">
        <p14:creationId xmlns:p14="http://schemas.microsoft.com/office/powerpoint/2010/main" val="130338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sellaDiTesto 16">
            <a:extLst>
              <a:ext uri="{FF2B5EF4-FFF2-40B4-BE49-F238E27FC236}">
                <a16:creationId xmlns:a16="http://schemas.microsoft.com/office/drawing/2014/main" id="{C7B70D96-3BEB-4797-A378-49F5131287BA}"/>
              </a:ext>
            </a:extLst>
          </p:cNvPr>
          <p:cNvSpPr txBox="1"/>
          <p:nvPr/>
        </p:nvSpPr>
        <p:spPr>
          <a:xfrm>
            <a:off x="5864063" y="1896839"/>
            <a:ext cx="5528761" cy="3046988"/>
          </a:xfrm>
          <a:prstGeom prst="rect">
            <a:avLst/>
          </a:prstGeom>
          <a:noFill/>
        </p:spPr>
        <p:txBody>
          <a:bodyPr wrap="square">
            <a:spAutoFit/>
          </a:bodyPr>
          <a:lstStyle/>
          <a:p>
            <a:br>
              <a:rPr lang="it-IT" sz="2400" b="0" dirty="0">
                <a:solidFill>
                  <a:srgbClr val="000000"/>
                </a:solidFill>
                <a:effectLst/>
                <a:latin typeface="Consolas" panose="020B0609020204030204" pitchFamily="49" charset="0"/>
              </a:rPr>
            </a:br>
            <a:r>
              <a:rPr lang="it-IT" sz="2400" b="0" dirty="0" err="1">
                <a:solidFill>
                  <a:srgbClr val="001080"/>
                </a:solidFill>
                <a:effectLst/>
                <a:latin typeface="Consolas" panose="020B0609020204030204" pitchFamily="49" charset="0"/>
              </a:rPr>
              <a:t>cudaMemcpy</a:t>
            </a:r>
            <a:r>
              <a:rPr lang="it-IT" sz="2400" b="0" dirty="0">
                <a:solidFill>
                  <a:srgbClr val="000000"/>
                </a:solidFill>
                <a:effectLst/>
                <a:latin typeface="Consolas" panose="020B0609020204030204" pitchFamily="49" charset="0"/>
              </a:rPr>
              <a:t>(</a:t>
            </a:r>
            <a:r>
              <a:rPr lang="it-IT" sz="2400" b="0" dirty="0" err="1">
                <a:solidFill>
                  <a:srgbClr val="00108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 </a:t>
            </a:r>
            <a:r>
              <a:rPr lang="it-IT" sz="2400" b="0" dirty="0" err="1">
                <a:solidFill>
                  <a:srgbClr val="000000"/>
                </a:solidFill>
                <a:effectLst/>
                <a:latin typeface="Consolas" panose="020B0609020204030204" pitchFamily="49" charset="0"/>
              </a:rPr>
              <a:t>device_a</a:t>
            </a:r>
            <a:r>
              <a:rPr lang="it-IT" sz="2400" b="0" dirty="0">
                <a:solidFill>
                  <a:srgbClr val="000000"/>
                </a:solidFill>
                <a:effectLst/>
                <a:latin typeface="Consolas" panose="020B0609020204030204" pitchFamily="49" charset="0"/>
              </a:rPr>
              <a:t>, size, </a:t>
            </a:r>
            <a:r>
              <a:rPr lang="it-IT" sz="2400" b="0" dirty="0" err="1">
                <a:solidFill>
                  <a:srgbClr val="000000"/>
                </a:solidFill>
                <a:effectLst/>
                <a:latin typeface="Consolas" panose="020B0609020204030204" pitchFamily="49" charset="0"/>
              </a:rPr>
              <a:t>cudaMemcpyDeviceToHost</a:t>
            </a:r>
            <a:r>
              <a:rPr lang="it-IT" sz="2400" b="0" dirty="0">
                <a:solidFill>
                  <a:srgbClr val="000000"/>
                </a:solidFill>
                <a:effectLst/>
                <a:latin typeface="Consolas" panose="020B0609020204030204" pitchFamily="49" charset="0"/>
              </a:rPr>
              <a:t>);</a:t>
            </a:r>
          </a:p>
          <a:p>
            <a:br>
              <a:rPr lang="it-IT" sz="2400" b="0" dirty="0">
                <a:solidFill>
                  <a:srgbClr val="000000"/>
                </a:solidFill>
                <a:effectLst/>
                <a:latin typeface="Consolas" panose="020B0609020204030204" pitchFamily="49" charset="0"/>
              </a:rPr>
            </a:br>
            <a:r>
              <a:rPr lang="it-IT" sz="2400" b="0" dirty="0" err="1">
                <a:solidFill>
                  <a:srgbClr val="001080"/>
                </a:solidFill>
                <a:effectLst/>
                <a:latin typeface="Consolas" panose="020B0609020204030204" pitchFamily="49" charset="0"/>
              </a:rPr>
              <a:t>verifyOnHost</a:t>
            </a:r>
            <a:r>
              <a:rPr lang="it-IT" sz="2400" b="0" dirty="0">
                <a:solidFill>
                  <a:srgbClr val="000000"/>
                </a:solidFill>
                <a:effectLst/>
                <a:latin typeface="Consolas" panose="020B0609020204030204" pitchFamily="49" charset="0"/>
              </a:rPr>
              <a:t>(</a:t>
            </a:r>
            <a:r>
              <a:rPr lang="it-IT" sz="2400" b="0" dirty="0" err="1">
                <a:solidFill>
                  <a:srgbClr val="00108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 N);</a:t>
            </a:r>
          </a:p>
          <a:p>
            <a:br>
              <a:rPr lang="it-IT" sz="2400" b="0" dirty="0">
                <a:solidFill>
                  <a:srgbClr val="000000"/>
                </a:solidFill>
                <a:effectLst/>
                <a:latin typeface="Consolas" panose="020B0609020204030204" pitchFamily="49" charset="0"/>
              </a:rPr>
            </a:br>
            <a:r>
              <a:rPr lang="it-IT" sz="2400" b="0" dirty="0" err="1">
                <a:solidFill>
                  <a:srgbClr val="001080"/>
                </a:solidFill>
                <a:effectLst/>
                <a:latin typeface="Consolas" panose="020B0609020204030204" pitchFamily="49" charset="0"/>
              </a:rPr>
              <a:t>cudaFree</a:t>
            </a:r>
            <a:r>
              <a:rPr lang="it-IT" sz="2400" b="0" dirty="0">
                <a:solidFill>
                  <a:srgbClr val="000000"/>
                </a:solidFill>
                <a:effectLst/>
                <a:latin typeface="Consolas" panose="020B0609020204030204" pitchFamily="49" charset="0"/>
              </a:rPr>
              <a:t>(</a:t>
            </a:r>
            <a:r>
              <a:rPr lang="it-IT" sz="2400" b="0" dirty="0" err="1">
                <a:solidFill>
                  <a:srgbClr val="001080"/>
                </a:solidFill>
                <a:effectLst/>
                <a:latin typeface="Consolas" panose="020B0609020204030204" pitchFamily="49" charset="0"/>
              </a:rPr>
              <a:t>device_a</a:t>
            </a:r>
            <a:r>
              <a:rPr lang="it-IT" sz="2400" b="0" dirty="0">
                <a:solidFill>
                  <a:srgbClr val="000000"/>
                </a:solidFill>
                <a:effectLst/>
                <a:latin typeface="Consolas" panose="020B0609020204030204" pitchFamily="49" charset="0"/>
              </a:rPr>
              <a:t>);</a:t>
            </a:r>
          </a:p>
          <a:p>
            <a:r>
              <a:rPr lang="it-IT" sz="2400" b="0" dirty="0" err="1">
                <a:solidFill>
                  <a:srgbClr val="001080"/>
                </a:solidFill>
                <a:effectLst/>
                <a:latin typeface="Consolas" panose="020B0609020204030204" pitchFamily="49" charset="0"/>
              </a:rPr>
              <a:t>cudaFreeHost</a:t>
            </a:r>
            <a:r>
              <a:rPr lang="it-IT" sz="2400" b="0" dirty="0">
                <a:solidFill>
                  <a:srgbClr val="000000"/>
                </a:solidFill>
                <a:effectLst/>
                <a:latin typeface="Consolas" panose="020B0609020204030204" pitchFamily="49" charset="0"/>
              </a:rPr>
              <a:t>(</a:t>
            </a:r>
            <a:r>
              <a:rPr lang="it-IT" sz="2400" b="0" dirty="0" err="1">
                <a:solidFill>
                  <a:srgbClr val="001080"/>
                </a:solidFill>
                <a:effectLst/>
                <a:latin typeface="Consolas" panose="020B0609020204030204" pitchFamily="49" charset="0"/>
              </a:rPr>
              <a:t>host_a</a:t>
            </a:r>
            <a:r>
              <a:rPr lang="it-IT" sz="2400" b="0" dirty="0">
                <a:solidFill>
                  <a:srgbClr val="000000"/>
                </a:solidFill>
                <a:effectLst/>
                <a:latin typeface="Consolas" panose="020B0609020204030204" pitchFamily="49" charset="0"/>
              </a:rPr>
              <a:t>);</a:t>
            </a:r>
          </a:p>
        </p:txBody>
      </p:sp>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8065765" cy="584775"/>
          </a:xfrm>
          <a:prstGeom prst="rect">
            <a:avLst/>
          </a:prstGeom>
          <a:noFill/>
        </p:spPr>
        <p:txBody>
          <a:bodyPr wrap="square" rtlCol="0">
            <a:spAutoFit/>
          </a:bodyPr>
          <a:lstStyle/>
          <a:p>
            <a:r>
              <a:rPr lang="it-IT" sz="3200" b="1" dirty="0">
                <a:solidFill>
                  <a:schemeClr val="accent1"/>
                </a:solidFill>
                <a:latin typeface="Century Gothic" panose="020B0502020202020204" pitchFamily="34" charset="0"/>
              </a:rPr>
              <a:t>Manual device </a:t>
            </a:r>
            <a:r>
              <a:rPr lang="it-IT" sz="3200" b="1" dirty="0" err="1">
                <a:solidFill>
                  <a:schemeClr val="accent1"/>
                </a:solidFill>
                <a:latin typeface="Century Gothic" panose="020B0502020202020204" pitchFamily="34" charset="0"/>
              </a:rPr>
              <a:t>memory</a:t>
            </a:r>
            <a:r>
              <a:rPr lang="it-IT" sz="3200" b="1" dirty="0">
                <a:solidFill>
                  <a:schemeClr val="accent1"/>
                </a:solidFill>
                <a:latin typeface="Century Gothic" panose="020B0502020202020204" pitchFamily="34" charset="0"/>
              </a:rPr>
              <a:t> management</a:t>
            </a:r>
          </a:p>
        </p:txBody>
      </p:sp>
      <p:sp>
        <p:nvSpPr>
          <p:cNvPr id="10" name="CasellaDiTesto 9">
            <a:extLst>
              <a:ext uri="{FF2B5EF4-FFF2-40B4-BE49-F238E27FC236}">
                <a16:creationId xmlns:a16="http://schemas.microsoft.com/office/drawing/2014/main" id="{8CB3424A-2FDC-4CD2-93F0-5DB0DAE7C058}"/>
              </a:ext>
            </a:extLst>
          </p:cNvPr>
          <p:cNvSpPr txBox="1"/>
          <p:nvPr/>
        </p:nvSpPr>
        <p:spPr>
          <a:xfrm>
            <a:off x="769169" y="1878891"/>
            <a:ext cx="4568641" cy="3785652"/>
          </a:xfrm>
          <a:prstGeom prst="rect">
            <a:avLst/>
          </a:prstGeom>
          <a:noFill/>
        </p:spPr>
        <p:txBody>
          <a:bodyPr wrap="square">
            <a:spAutoFit/>
          </a:bodyPr>
          <a:lstStyle/>
          <a:p>
            <a:pPr marL="457200" indent="-457200">
              <a:buFont typeface="+mj-lt"/>
              <a:buAutoNum type="arabicPeriod" startAt="7"/>
            </a:pPr>
            <a:r>
              <a:rPr lang="en-US" sz="2400" dirty="0">
                <a:effectLst/>
                <a:latin typeface="Century Gothic" panose="020B0502020202020204" pitchFamily="34" charset="0"/>
              </a:rPr>
              <a:t>Copy results back from GPU (</a:t>
            </a:r>
            <a:r>
              <a:rPr lang="en-US" sz="2400" dirty="0" err="1">
                <a:effectLst/>
                <a:latin typeface="Consolas" panose="020B0609020204030204" pitchFamily="49" charset="0"/>
              </a:rPr>
              <a:t>device_a</a:t>
            </a:r>
            <a:r>
              <a:rPr lang="en-US" sz="2400" dirty="0">
                <a:effectLst/>
                <a:latin typeface="Century Gothic" panose="020B0502020202020204" pitchFamily="34" charset="0"/>
              </a:rPr>
              <a:t>) to CPU memory into </a:t>
            </a:r>
            <a:r>
              <a:rPr lang="en-US" sz="2400" dirty="0" err="1">
                <a:effectLst/>
                <a:latin typeface="Consolas" panose="020B0609020204030204" pitchFamily="49" charset="0"/>
              </a:rPr>
              <a:t>host_a</a:t>
            </a:r>
            <a:r>
              <a:rPr lang="en-US" sz="2400" dirty="0">
                <a:effectLst/>
                <a:latin typeface="Consolas" panose="020B0609020204030204" pitchFamily="49" charset="0"/>
              </a:rPr>
              <a:t> </a:t>
            </a:r>
            <a:r>
              <a:rPr lang="en-US" sz="2400" dirty="0">
                <a:effectLst/>
                <a:latin typeface="Century Gothic" panose="020B0502020202020204" pitchFamily="34" charset="0"/>
              </a:rPr>
              <a:t>array</a:t>
            </a:r>
          </a:p>
          <a:p>
            <a:pPr marL="457200" indent="-457200">
              <a:buFont typeface="+mj-lt"/>
              <a:buAutoNum type="arabicPeriod" startAt="7"/>
            </a:pPr>
            <a:endParaRPr lang="en-US" sz="2400" dirty="0">
              <a:effectLst/>
              <a:latin typeface="Century Gothic" panose="020B0502020202020204" pitchFamily="34" charset="0"/>
            </a:endParaRPr>
          </a:p>
          <a:p>
            <a:pPr marL="457200" indent="-457200">
              <a:buFont typeface="+mj-lt"/>
              <a:buAutoNum type="arabicPeriod" startAt="7"/>
            </a:pPr>
            <a:r>
              <a:rPr lang="en-US" sz="2400" dirty="0">
                <a:latin typeface="Century Gothic" panose="020B0502020202020204" pitchFamily="34" charset="0"/>
              </a:rPr>
              <a:t>Verify results on </a:t>
            </a:r>
            <a:r>
              <a:rPr lang="en-US" sz="2400" dirty="0" err="1">
                <a:latin typeface="Consolas" panose="020B0609020204030204" pitchFamily="49" charset="0"/>
              </a:rPr>
              <a:t>host_a</a:t>
            </a:r>
            <a:r>
              <a:rPr lang="en-US" sz="2400" dirty="0">
                <a:latin typeface="Consolas" panose="020B0609020204030204" pitchFamily="49" charset="0"/>
              </a:rPr>
              <a:t> </a:t>
            </a:r>
            <a:r>
              <a:rPr lang="en-US" sz="2400" dirty="0">
                <a:latin typeface="Century Gothic" panose="020B0502020202020204" pitchFamily="34" charset="0"/>
              </a:rPr>
              <a:t>array on CPU</a:t>
            </a:r>
          </a:p>
          <a:p>
            <a:pPr marL="457200" indent="-457200">
              <a:buFont typeface="+mj-lt"/>
              <a:buAutoNum type="arabicPeriod" startAt="7"/>
            </a:pPr>
            <a:endParaRPr lang="en-US" sz="2400" dirty="0">
              <a:effectLst/>
              <a:latin typeface="Century Gothic" panose="020B0502020202020204" pitchFamily="34" charset="0"/>
            </a:endParaRPr>
          </a:p>
          <a:p>
            <a:pPr marL="457200" indent="-457200">
              <a:buFont typeface="+mj-lt"/>
              <a:buAutoNum type="arabicPeriod" startAt="7"/>
            </a:pPr>
            <a:r>
              <a:rPr lang="en-US" sz="2400" dirty="0">
                <a:effectLst/>
                <a:latin typeface="Century Gothic" panose="020B0502020202020204" pitchFamily="34" charset="0"/>
              </a:rPr>
              <a:t>Free memory both on GPU and pinned one on CPU</a:t>
            </a:r>
          </a:p>
          <a:p>
            <a:pPr marL="342900" indent="-342900">
              <a:buFont typeface="Arial" panose="020B0604020202020204" pitchFamily="34" charset="0"/>
              <a:buChar char="•"/>
            </a:pPr>
            <a:endParaRPr lang="en-US" sz="2400" dirty="0">
              <a:effectLst/>
              <a:latin typeface="Century Gothic" panose="020B0502020202020204" pitchFamily="34" charset="0"/>
            </a:endParaRPr>
          </a:p>
        </p:txBody>
      </p:sp>
    </p:spTree>
    <p:extLst>
      <p:ext uri="{BB962C8B-B14F-4D97-AF65-F5344CB8AC3E}">
        <p14:creationId xmlns:p14="http://schemas.microsoft.com/office/powerpoint/2010/main" val="360906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1049C7B8-21A6-A944-AA54-66532A62D9BE}"/>
              </a:ext>
            </a:extLst>
          </p:cNvPr>
          <p:cNvSpPr/>
          <p:nvPr/>
        </p:nvSpPr>
        <p:spPr>
          <a:xfrm>
            <a:off x="506153" y="509286"/>
            <a:ext cx="127321"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FC88E915-A38C-4408-8675-CC8854B7B97E}"/>
              </a:ext>
            </a:extLst>
          </p:cNvPr>
          <p:cNvSpPr txBox="1"/>
          <p:nvPr/>
        </p:nvSpPr>
        <p:spPr>
          <a:xfrm>
            <a:off x="792029" y="357743"/>
            <a:ext cx="11106601" cy="1077218"/>
          </a:xfrm>
          <a:prstGeom prst="rect">
            <a:avLst/>
          </a:prstGeom>
          <a:noFill/>
        </p:spPr>
        <p:txBody>
          <a:bodyPr wrap="square" rtlCol="0">
            <a:spAutoFit/>
          </a:bodyPr>
          <a:lstStyle/>
          <a:p>
            <a:r>
              <a:rPr lang="it-IT" sz="3200" b="1" dirty="0" err="1">
                <a:solidFill>
                  <a:schemeClr val="accent1"/>
                </a:solidFill>
                <a:latin typeface="Century Gothic" panose="020B0502020202020204" pitchFamily="34" charset="0"/>
              </a:rPr>
              <a:t>Exercise</a:t>
            </a:r>
            <a:r>
              <a:rPr lang="it-IT" sz="3200" b="1" dirty="0">
                <a:solidFill>
                  <a:schemeClr val="accent1"/>
                </a:solidFill>
                <a:latin typeface="Century Gothic" panose="020B0502020202020204" pitchFamily="34" charset="0"/>
              </a:rPr>
              <a:t>: 7_double_element_manual_memory_management.cu</a:t>
            </a:r>
          </a:p>
        </p:txBody>
      </p:sp>
      <p:sp>
        <p:nvSpPr>
          <p:cNvPr id="7" name="CasellaDiTesto 6">
            <a:extLst>
              <a:ext uri="{FF2B5EF4-FFF2-40B4-BE49-F238E27FC236}">
                <a16:creationId xmlns:a16="http://schemas.microsoft.com/office/drawing/2014/main" id="{B6816716-994C-4CF5-9B60-AEF6D03F4330}"/>
              </a:ext>
            </a:extLst>
          </p:cNvPr>
          <p:cNvSpPr txBox="1"/>
          <p:nvPr/>
        </p:nvSpPr>
        <p:spPr>
          <a:xfrm>
            <a:off x="792029" y="1619841"/>
            <a:ext cx="10432231" cy="830997"/>
          </a:xfrm>
          <a:prstGeom prst="rect">
            <a:avLst/>
          </a:prstGeom>
          <a:noFill/>
        </p:spPr>
        <p:txBody>
          <a:bodyPr wrap="square">
            <a:spAutoFit/>
          </a:bodyPr>
          <a:lstStyle/>
          <a:p>
            <a:r>
              <a:rPr lang="en-US" sz="2400" dirty="0">
                <a:effectLst/>
                <a:latin typeface="Century Gothic" panose="020B0502020202020204" pitchFamily="34" charset="0"/>
              </a:rPr>
              <a:t>Start from the solution of the exercise 6 and replace the usage of unified memory with manual memory management.</a:t>
            </a:r>
          </a:p>
        </p:txBody>
      </p:sp>
    </p:spTree>
    <p:extLst>
      <p:ext uri="{BB962C8B-B14F-4D97-AF65-F5344CB8AC3E}">
        <p14:creationId xmlns:p14="http://schemas.microsoft.com/office/powerpoint/2010/main" val="156414943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10159</TotalTime>
  <Words>2419</Words>
  <Application>Microsoft Office PowerPoint</Application>
  <PresentationFormat>Widescreen</PresentationFormat>
  <Paragraphs>296</Paragraphs>
  <Slides>34</Slides>
  <Notes>27</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34</vt:i4>
      </vt:variant>
    </vt:vector>
  </HeadingPairs>
  <TitlesOfParts>
    <vt:vector size="40" baseType="lpstr">
      <vt:lpstr>Arial</vt:lpstr>
      <vt:lpstr>Calibri</vt:lpstr>
      <vt:lpstr>Calibri Light</vt:lpstr>
      <vt:lpstr>Century Gothic</vt:lpstr>
      <vt:lpstr>Consolas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Microsoft Office User</dc:creator>
  <cp:lastModifiedBy>LARA QUERCIAGROSSA</cp:lastModifiedBy>
  <cp:revision>64</cp:revision>
  <dcterms:created xsi:type="dcterms:W3CDTF">2020-03-06T09:24:56Z</dcterms:created>
  <dcterms:modified xsi:type="dcterms:W3CDTF">2022-07-02T11:28:42Z</dcterms:modified>
</cp:coreProperties>
</file>